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19"/>
  </p:notesMasterIdLst>
  <p:handoutMasterIdLst>
    <p:handoutMasterId r:id="rId20"/>
  </p:handoutMasterIdLst>
  <p:sldIdLst>
    <p:sldId id="540" r:id="rId2"/>
    <p:sldId id="601" r:id="rId3"/>
    <p:sldId id="517" r:id="rId4"/>
    <p:sldId id="607" r:id="rId5"/>
    <p:sldId id="526" r:id="rId6"/>
    <p:sldId id="368" r:id="rId7"/>
    <p:sldId id="478" r:id="rId8"/>
    <p:sldId id="565" r:id="rId9"/>
    <p:sldId id="604" r:id="rId10"/>
    <p:sldId id="573" r:id="rId11"/>
    <p:sldId id="301" r:id="rId12"/>
    <p:sldId id="575" r:id="rId13"/>
    <p:sldId id="303" r:id="rId14"/>
    <p:sldId id="304" r:id="rId15"/>
    <p:sldId id="606" r:id="rId16"/>
    <p:sldId id="605" r:id="rId17"/>
    <p:sldId id="586" r:id="rId18"/>
  </p:sldIdLst>
  <p:sldSz cx="9144000" cy="6858000" type="screen4x3"/>
  <p:notesSz cx="7315200" cy="96012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0000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rgbClr val="0000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8127"/>
    <a:srgbClr val="800000"/>
    <a:srgbClr val="CC0000"/>
    <a:srgbClr val="A50021"/>
    <a:srgbClr val="FF9933"/>
    <a:srgbClr val="C0C0C0"/>
    <a:srgbClr val="00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8" autoAdjust="0"/>
    <p:restoredTop sz="81043" autoAdjust="0"/>
  </p:normalViewPr>
  <p:slideViewPr>
    <p:cSldViewPr>
      <p:cViewPr>
        <p:scale>
          <a:sx n="60" d="100"/>
          <a:sy n="60" d="100"/>
        </p:scale>
        <p:origin x="-1836" y="-288"/>
      </p:cViewPr>
      <p:guideLst>
        <p:guide orient="horz" pos="14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78" y="2250"/>
      </p:cViewPr>
      <p:guideLst>
        <p:guide orient="horz" pos="3496"/>
        <p:guide pos="2304"/>
      </p:guideLst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7" tIns="47413" rIns="94827" bIns="47413" numCol="1" anchor="t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7" tIns="47413" rIns="94827" bIns="47413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7" tIns="47413" rIns="94827" bIns="47413" numCol="1" anchor="b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7" tIns="47413" rIns="94827" bIns="47413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0"/>
              </a:spcBef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D3F571-5E2A-4147-B7C2-56685EB70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2400" y="128588"/>
            <a:ext cx="716280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7" tIns="47413" rIns="94827" bIns="47413" numCol="1" anchor="t" anchorCtr="0" compatLnSpc="1">
            <a:prstTxWarp prst="textNoShape">
              <a:avLst/>
            </a:prstTxWarp>
          </a:bodyPr>
          <a:lstStyle>
            <a:lvl1pPr algn="ctr" defTabSz="947738">
              <a:spcBef>
                <a:spcPct val="0"/>
              </a:spcBef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Working Globally Training</a:t>
            </a:r>
          </a:p>
        </p:txBody>
      </p:sp>
      <p:sp>
        <p:nvSpPr>
          <p:cNvPr id="1331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25" y="741363"/>
            <a:ext cx="5678488" cy="4259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338" y="5113338"/>
            <a:ext cx="5929312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7" tIns="47413" rIns="94827" bIns="47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8588" y="8993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7" tIns="47413" rIns="94827" bIns="47413" numCol="1" anchor="b" anchorCtr="0" compatLnSpc="1">
            <a:prstTxWarp prst="textNoShape">
              <a:avLst/>
            </a:prstTxWarp>
          </a:bodyPr>
          <a:lstStyle>
            <a:lvl1pPr algn="l" defTabSz="947738">
              <a:spcBef>
                <a:spcPct val="0"/>
              </a:spcBef>
              <a:defRPr sz="7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© Aperian Global v1004</a:t>
            </a: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09913" y="9005888"/>
            <a:ext cx="109378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7" tIns="47413" rIns="94827" bIns="47413" numCol="1" anchor="b" anchorCtr="0" compatLnSpc="1">
            <a:prstTxWarp prst="textNoShape">
              <a:avLst/>
            </a:prstTxWarp>
          </a:bodyPr>
          <a:lstStyle>
            <a:lvl1pPr algn="ctr" defTabSz="947738"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3407F86-CCBD-4386-9429-2A7A58750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073650" y="9259888"/>
            <a:ext cx="2232025" cy="200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26" tIns="45713" rIns="91426" bIns="45713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00" b="0" i="1"/>
              <a:t>Printed on 100% Recycled Paper</a:t>
            </a: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230188" y="9221788"/>
            <a:ext cx="6796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ts val="600"/>
              </a:spcBef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Working Globally Training</a:t>
            </a: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Aperian Global v1004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17B01-D9E6-418D-8268-C420A01FC24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1050" y="720725"/>
            <a:ext cx="5756275" cy="4316413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5273675"/>
            <a:ext cx="5848350" cy="360680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These slides may be used in their entirety</a:t>
            </a:r>
            <a:r>
              <a:rPr lang="en-US" baseline="0" dirty="0" smtClean="0"/>
              <a:t> for a Team Debrief situation, or may be used in portions to work with individuals or groups of individuals who do </a:t>
            </a:r>
            <a:r>
              <a:rPr lang="en-US" baseline="0" smtClean="0"/>
              <a:t>not form a team.</a:t>
            </a: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Working Globally Training</a:t>
            </a:r>
          </a:p>
        </p:txBody>
      </p:sp>
      <p:sp>
        <p:nvSpPr>
          <p:cNvPr id="3481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Aperian Global v1004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51EA9-3E31-4534-BD28-BAEE9579AE7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4863" y="741363"/>
            <a:ext cx="5683250" cy="4262437"/>
          </a:xfrm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5114925"/>
            <a:ext cx="5926138" cy="3767138"/>
          </a:xfrm>
          <a:noFill/>
          <a:ln/>
        </p:spPr>
        <p:txBody>
          <a:bodyPr/>
          <a:lstStyle/>
          <a:p>
            <a:pPr marL="114300" indent="-114300" eaLnBrk="1" hangingPunct="1">
              <a:lnSpc>
                <a:spcPct val="90000"/>
              </a:lnSpc>
              <a:spcBef>
                <a:spcPct val="75000"/>
              </a:spcBef>
            </a:pPr>
            <a:endParaRPr lang="en-US" sz="9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Working Globally Training</a:t>
            </a:r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Aperian Global v1004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88A3F-7369-4BB2-A932-596CD892614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6450" y="741363"/>
            <a:ext cx="5681663" cy="4260850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5113338"/>
            <a:ext cx="5926138" cy="37687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Image credits: 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Lone kayaker: © </a:t>
            </a:r>
            <a:r>
              <a:rPr lang="en-US" dirty="0" err="1" smtClean="0">
                <a:latin typeface="Calibri"/>
                <a:cs typeface="Calibri"/>
              </a:rPr>
              <a:t>Vestman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baseline="0" dirty="0" smtClean="0">
                <a:latin typeface="Calibri"/>
                <a:cs typeface="Calibri"/>
              </a:rPr>
              <a:t>(Licensed under Creative Commons 3.0)</a:t>
            </a:r>
            <a:endParaRPr lang="en-US" dirty="0" smtClean="0">
              <a:latin typeface="Calibri"/>
              <a:cs typeface="Calibri"/>
            </a:endParaRP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Crew team: © </a:t>
            </a:r>
            <a:r>
              <a:rPr lang="en-US" dirty="0" err="1" smtClean="0">
                <a:latin typeface="Calibri"/>
                <a:cs typeface="Calibri"/>
              </a:rPr>
              <a:t>Onafly</a:t>
            </a:r>
            <a:r>
              <a:rPr lang="en-US" dirty="0" smtClean="0">
                <a:latin typeface="Calibri"/>
                <a:cs typeface="Calibri"/>
              </a:rPr>
              <a:t> (Licensed under Creative Commons 3.0)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Working Globally Training</a:t>
            </a:r>
          </a:p>
        </p:txBody>
      </p:sp>
      <p:sp>
        <p:nvSpPr>
          <p:cNvPr id="4096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Aperian Global v1004</a:t>
            </a:r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AA3B4-A467-431E-BF2F-F5FAC5B96B0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6450" y="741363"/>
            <a:ext cx="5681663" cy="4260850"/>
          </a:xfrm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5113338"/>
            <a:ext cx="5926138" cy="37687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Image credits:</a:t>
            </a:r>
          </a:p>
          <a:p>
            <a:pPr eaLnBrk="1" hangingPunct="1"/>
            <a:r>
              <a:rPr lang="en-US" dirty="0" smtClean="0"/>
              <a:t>Men shaking hands: </a:t>
            </a:r>
            <a:r>
              <a:rPr lang="en-US" dirty="0" smtClean="0">
                <a:latin typeface="Calibri"/>
                <a:cs typeface="Calibri"/>
              </a:rPr>
              <a:t>© Andres Rodriguez/BigStockPhoto.com</a:t>
            </a:r>
            <a:endParaRPr lang="en-US" dirty="0" smtClean="0"/>
          </a:p>
          <a:p>
            <a:pPr eaLnBrk="1" hangingPunct="1"/>
            <a:r>
              <a:rPr lang="en-US" dirty="0" smtClean="0"/>
              <a:t>Men bowing: </a:t>
            </a:r>
            <a:r>
              <a:rPr lang="en-US" dirty="0" smtClean="0">
                <a:latin typeface="Calibri"/>
                <a:cs typeface="Calibri"/>
              </a:rPr>
              <a:t>© Tom Wang/BigStockPhoto.com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Working Globally Training</a:t>
            </a:r>
          </a:p>
        </p:txBody>
      </p:sp>
      <p:sp>
        <p:nvSpPr>
          <p:cNvPr id="430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Aperian Global v1004</a:t>
            </a:r>
          </a:p>
        </p:txBody>
      </p:sp>
      <p:sp>
        <p:nvSpPr>
          <p:cNvPr id="430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20901-BB21-4CEA-B18B-8A034DEA0E3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8038" y="741363"/>
            <a:ext cx="5678487" cy="4259262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Image credits:</a:t>
            </a:r>
          </a:p>
          <a:p>
            <a:pPr eaLnBrk="1" hangingPunct="1"/>
            <a:r>
              <a:rPr lang="en-US" dirty="0" err="1" smtClean="0"/>
              <a:t>Paraglider</a:t>
            </a:r>
            <a:r>
              <a:rPr lang="en-US" dirty="0" smtClean="0"/>
              <a:t>: </a:t>
            </a:r>
            <a:r>
              <a:rPr lang="en-US" dirty="0" smtClean="0">
                <a:latin typeface="Calibri"/>
                <a:cs typeface="Calibri"/>
              </a:rPr>
              <a:t>© Oleg </a:t>
            </a:r>
            <a:r>
              <a:rPr lang="en-US" dirty="0" err="1" smtClean="0">
                <a:latin typeface="Calibri"/>
                <a:cs typeface="Calibri"/>
              </a:rPr>
              <a:t>Klementiev</a:t>
            </a:r>
            <a:r>
              <a:rPr lang="en-US" dirty="0" smtClean="0">
                <a:latin typeface="Calibri"/>
                <a:cs typeface="Calibri"/>
              </a:rPr>
              <a:t>. Licensed under Creative Commons</a:t>
            </a:r>
            <a:r>
              <a:rPr lang="en-US" baseline="0" dirty="0" smtClean="0">
                <a:latin typeface="Calibri"/>
                <a:cs typeface="Calibri"/>
              </a:rPr>
              <a:t> 3.0</a:t>
            </a:r>
            <a:endParaRPr lang="en-US" dirty="0" smtClean="0"/>
          </a:p>
          <a:p>
            <a:pPr eaLnBrk="1" hangingPunct="1"/>
            <a:r>
              <a:rPr lang="en-US" dirty="0" smtClean="0"/>
              <a:t>Hard hat: </a:t>
            </a:r>
            <a:r>
              <a:rPr lang="en-US" dirty="0" smtClean="0">
                <a:latin typeface="Calibri"/>
                <a:cs typeface="Calibri"/>
              </a:rPr>
              <a:t>© Stephen Jones.</a:t>
            </a:r>
            <a:r>
              <a:rPr lang="en-US" baseline="0" dirty="0" smtClean="0">
                <a:latin typeface="Calibri"/>
                <a:cs typeface="Calibri"/>
              </a:rPr>
              <a:t> Licensed under Creative Commons 3.0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Working Globally Training</a:t>
            </a:r>
          </a:p>
        </p:txBody>
      </p:sp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Aperian Global v1004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963EC-CE2D-4EC2-95F0-DA74D6D1A558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6450" y="741363"/>
            <a:ext cx="5681663" cy="4260850"/>
          </a:xfrm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5113338"/>
            <a:ext cx="5926138" cy="37687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Image credits:</a:t>
            </a:r>
          </a:p>
          <a:p>
            <a:pPr eaLnBrk="1" hangingPunct="1"/>
            <a:r>
              <a:rPr lang="en-US" dirty="0" smtClean="0"/>
              <a:t>Target practice: </a:t>
            </a:r>
            <a:r>
              <a:rPr lang="en-US" dirty="0" smtClean="0">
                <a:latin typeface="Calibri"/>
                <a:cs typeface="Calibri"/>
              </a:rPr>
              <a:t>© </a:t>
            </a:r>
            <a:r>
              <a:rPr lang="en-US" dirty="0" err="1" smtClean="0">
                <a:latin typeface="Calibri"/>
                <a:cs typeface="Calibri"/>
              </a:rPr>
              <a:t>Proadventure</a:t>
            </a:r>
            <a:r>
              <a:rPr lang="en-US" dirty="0" smtClean="0">
                <a:latin typeface="Calibri"/>
                <a:cs typeface="Calibri"/>
              </a:rPr>
              <a:t> (Licensed under Creative Commons 3.0)</a:t>
            </a:r>
            <a:endParaRPr lang="en-US" dirty="0" smtClean="0"/>
          </a:p>
          <a:p>
            <a:pPr eaLnBrk="1" hangingPunct="1"/>
            <a:r>
              <a:rPr lang="en-US" dirty="0" smtClean="0"/>
              <a:t>Winding path: </a:t>
            </a:r>
            <a:r>
              <a:rPr lang="en-US" dirty="0" smtClean="0">
                <a:latin typeface="Calibri"/>
                <a:cs typeface="Calibri"/>
              </a:rPr>
              <a:t>© Erica </a:t>
            </a:r>
            <a:r>
              <a:rPr lang="en-US" dirty="0" err="1" smtClean="0">
                <a:latin typeface="Calibri"/>
                <a:cs typeface="Calibri"/>
              </a:rPr>
              <a:t>Cherup</a:t>
            </a:r>
            <a:r>
              <a:rPr lang="en-US" baseline="0" dirty="0" smtClean="0">
                <a:latin typeface="Calibri"/>
                <a:cs typeface="Calibri"/>
              </a:rPr>
              <a:t> (Licensed under Creative Commons. 3.0)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Working Globally Training</a:t>
            </a:r>
          </a:p>
        </p:txBody>
      </p:sp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Aperian Global v1004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D88C8-240D-41FA-BF94-110A3E7EFA9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6450" y="741363"/>
            <a:ext cx="5681663" cy="4260850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5113338"/>
            <a:ext cx="5926138" cy="3768725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Image credits:</a:t>
            </a:r>
          </a:p>
          <a:p>
            <a:pPr eaLnBrk="1" hangingPunct="1"/>
            <a:r>
              <a:rPr lang="en-US" dirty="0" smtClean="0"/>
              <a:t>Task-oriented</a:t>
            </a:r>
            <a:r>
              <a:rPr lang="en-US" baseline="0" dirty="0" smtClean="0"/>
              <a:t> businessmen: </a:t>
            </a:r>
            <a:r>
              <a:rPr lang="en-US" baseline="0" dirty="0" smtClean="0">
                <a:latin typeface="Calibri"/>
                <a:cs typeface="Calibri"/>
              </a:rPr>
              <a:t>© Victor1558 (Licensed under Creative Commons 3.0)</a:t>
            </a:r>
          </a:p>
          <a:p>
            <a:pPr eaLnBrk="1" hangingPunct="1"/>
            <a:r>
              <a:rPr lang="en-US" dirty="0" smtClean="0"/>
              <a:t>Handshake: </a:t>
            </a:r>
            <a:r>
              <a:rPr lang="en-US" baseline="0" dirty="0" smtClean="0">
                <a:latin typeface="Calibri"/>
                <a:cs typeface="Calibri"/>
              </a:rPr>
              <a:t>© U.S. Embassy New Delhi (Licensed under Creative Commons 3.0)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Working Globally Training</a:t>
            </a:r>
          </a:p>
        </p:txBody>
      </p:sp>
      <p:sp>
        <p:nvSpPr>
          <p:cNvPr id="542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Aperian Global v1004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2C5C9-0183-4F04-9846-FC7612F2CC5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4276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7" tIns="47414" rIns="94827" bIns="47414" anchor="b"/>
          <a:lstStyle/>
          <a:p>
            <a:pPr algn="r" defTabSz="947738"/>
            <a:fld id="{6EAB90F7-5CA4-4D69-8D26-41A411F6C11E}" type="slidenum">
              <a:rPr lang="en-US" sz="1200" b="0">
                <a:solidFill>
                  <a:schemeClr val="tx1"/>
                </a:solidFill>
              </a:rPr>
              <a:pPr algn="r" defTabSz="947738"/>
              <a:t>17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  <a:ln/>
        </p:spPr>
        <p:txBody>
          <a:bodyPr tIns="47414" bIns="47414"/>
          <a:lstStyle/>
          <a:p>
            <a:pPr eaLnBrk="1" hangingPunct="1"/>
            <a:r>
              <a:rPr lang="en-US" noProof="0" dirty="0" smtClean="0"/>
              <a:t>Other questions could be:</a:t>
            </a:r>
          </a:p>
          <a:p>
            <a:pPr eaLnBrk="1" hangingPunct="1"/>
            <a:endParaRPr lang="en-US" noProof="0" dirty="0" smtClean="0"/>
          </a:p>
          <a:p>
            <a:pPr eaLnBrk="1" hangingPunct="1"/>
            <a:r>
              <a:rPr lang="en-US" noProof="0" dirty="0" smtClean="0"/>
              <a:t>What is the impact of the Team Leader profile?</a:t>
            </a:r>
          </a:p>
          <a:p>
            <a:pPr eaLnBrk="1" hangingPunct="1"/>
            <a:r>
              <a:rPr lang="en-US" noProof="0" dirty="0" smtClean="0"/>
              <a:t>How</a:t>
            </a:r>
            <a:r>
              <a:rPr lang="en-US" baseline="0" noProof="0" dirty="0" smtClean="0"/>
              <a:t> can we leverage the similarities in our styles?</a:t>
            </a:r>
            <a:endParaRPr lang="en-US" noProof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Working Globally Training</a:t>
            </a:r>
          </a:p>
        </p:txBody>
      </p:sp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Aperian Global v1004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A51B9-0419-46E4-81EF-12EF88243AE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742950"/>
            <a:ext cx="5676900" cy="4257675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9925" y="5113338"/>
            <a:ext cx="5926138" cy="3767137"/>
          </a:xfrm>
          <a:noFill/>
          <a:ln/>
        </p:spPr>
        <p:txBody>
          <a:bodyPr/>
          <a:lstStyle/>
          <a:p>
            <a:pPr marL="114300" indent="-114300" eaLnBrk="1" hangingPunct="1"/>
            <a:endParaRPr lang="en-US" sz="1000" dirty="0" smtClean="0"/>
          </a:p>
          <a:p>
            <a:pPr marL="114300" indent="-114300" eaLnBrk="1" hangingPunct="1"/>
            <a:endParaRPr lang="en-US" sz="1000" dirty="0" smtClean="0"/>
          </a:p>
          <a:p>
            <a:pPr marL="114300" indent="-114300" eaLnBrk="1" hangingPunct="1"/>
            <a:endParaRPr lang="en-US" sz="1000" dirty="0" smtClean="0"/>
          </a:p>
          <a:p>
            <a:pPr eaLnBrk="1" hangingPunct="1"/>
            <a:r>
              <a:rPr lang="en-US" sz="1000" dirty="0" smtClean="0"/>
              <a:t>Image credit:</a:t>
            </a:r>
          </a:p>
          <a:p>
            <a:pPr eaLnBrk="1" hangingPunct="1"/>
            <a:r>
              <a:rPr lang="en-US" sz="1000" dirty="0" smtClean="0"/>
              <a:t>Target practice: </a:t>
            </a:r>
            <a:r>
              <a:rPr lang="en-US" sz="1000" dirty="0" smtClean="0">
                <a:latin typeface="Calibri"/>
                <a:cs typeface="Calibri"/>
              </a:rPr>
              <a:t>© </a:t>
            </a:r>
            <a:r>
              <a:rPr lang="en-US" sz="1000" dirty="0" err="1" smtClean="0">
                <a:latin typeface="Calibri"/>
                <a:cs typeface="Calibri"/>
              </a:rPr>
              <a:t>Proadventure</a:t>
            </a:r>
            <a:r>
              <a:rPr lang="en-US" sz="1000" dirty="0" smtClean="0">
                <a:latin typeface="Calibri"/>
                <a:cs typeface="Calibri"/>
              </a:rPr>
              <a:t> (Licensed under Creative Commons 3.0)</a:t>
            </a:r>
            <a:endParaRPr lang="en-US" sz="1000" dirty="0" smtClean="0"/>
          </a:p>
          <a:p>
            <a:pPr marL="114300" indent="-114300" eaLnBrk="1" hangingPunct="1"/>
            <a:endParaRPr lang="en-US" sz="10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Working Globally Training</a:t>
            </a:r>
          </a:p>
        </p:txBody>
      </p:sp>
      <p:sp>
        <p:nvSpPr>
          <p:cNvPr id="20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Aperian Global v1004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E837B-393C-4846-B4EE-0E56EB596F0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sym typeface="Wingdings" pitchFamily="2" charset="2"/>
            </a:endParaRPr>
          </a:p>
          <a:p>
            <a:pPr eaLnBrk="1" hangingPunct="1"/>
            <a:endParaRPr lang="en-US" dirty="0" smtClean="0">
              <a:sym typeface="Wingdings" pitchFamily="2" charset="2"/>
            </a:endParaRPr>
          </a:p>
          <a:p>
            <a:pPr eaLnBrk="1" hangingPunct="1"/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dirty="0" smtClean="0">
                <a:sym typeface="Wingdings" pitchFamily="2" charset="2"/>
              </a:rPr>
              <a:t>Image credit: </a:t>
            </a:r>
            <a:r>
              <a:rPr lang="en-US" dirty="0" smtClean="0">
                <a:latin typeface="Calibri"/>
                <a:cs typeface="Calibri"/>
                <a:sym typeface="Wingdings" pitchFamily="2" charset="2"/>
              </a:rPr>
              <a:t>© </a:t>
            </a:r>
            <a:r>
              <a:rPr lang="en-US" dirty="0" err="1" smtClean="0">
                <a:latin typeface="Calibri"/>
                <a:cs typeface="Calibri"/>
                <a:sym typeface="Wingdings" pitchFamily="2" charset="2"/>
              </a:rPr>
              <a:t>Photosani</a:t>
            </a:r>
            <a:r>
              <a:rPr lang="en-US" dirty="0" smtClean="0">
                <a:latin typeface="Calibri"/>
                <a:cs typeface="Calibri"/>
                <a:sym typeface="Wingdings" pitchFamily="2" charset="2"/>
              </a:rPr>
              <a:t>/BigStockPhoto.com</a:t>
            </a:r>
            <a:endParaRPr lang="en-US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Working Globally Training</a:t>
            </a:r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Aperian Global v1004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13B7DC-F92F-484D-80BC-BC1B2A10C2C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1850" y="717550"/>
            <a:ext cx="5745163" cy="4308475"/>
          </a:xfrm>
          <a:ln/>
        </p:spPr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 credits:</a:t>
            </a:r>
          </a:p>
          <a:p>
            <a:r>
              <a:rPr lang="en-US" dirty="0" smtClean="0"/>
              <a:t>Thai</a:t>
            </a:r>
            <a:r>
              <a:rPr lang="en-US" baseline="0" dirty="0" smtClean="0"/>
              <a:t> temple detail: </a:t>
            </a:r>
            <a:r>
              <a:rPr lang="en-US" baseline="0" dirty="0" smtClean="0">
                <a:latin typeface="Calibri"/>
                <a:cs typeface="Calibri"/>
              </a:rPr>
              <a:t>© Stephanie </a:t>
            </a:r>
            <a:r>
              <a:rPr lang="en-US" baseline="0" dirty="0" err="1" smtClean="0">
                <a:latin typeface="Calibri"/>
                <a:cs typeface="Calibri"/>
              </a:rPr>
              <a:t>Fujii</a:t>
            </a:r>
            <a:endParaRPr lang="en-US" baseline="0" dirty="0" smtClean="0">
              <a:latin typeface="Calibri"/>
              <a:cs typeface="Calibri"/>
            </a:endParaRPr>
          </a:p>
          <a:p>
            <a:r>
              <a:rPr lang="en-US" baseline="0" dirty="0" smtClean="0">
                <a:latin typeface="Calibri"/>
                <a:cs typeface="Calibri"/>
              </a:rPr>
              <a:t>Camels: © Christie Caldwell</a:t>
            </a:r>
          </a:p>
          <a:p>
            <a:r>
              <a:rPr lang="en-US" baseline="0" dirty="0" smtClean="0">
                <a:latin typeface="Calibri"/>
                <a:cs typeface="Calibri"/>
              </a:rPr>
              <a:t>Indian market: © Ernest </a:t>
            </a:r>
            <a:r>
              <a:rPr lang="en-US" baseline="0" dirty="0" err="1" smtClean="0">
                <a:latin typeface="Calibri"/>
                <a:cs typeface="Calibri"/>
              </a:rPr>
              <a:t>Gundling</a:t>
            </a:r>
            <a:endParaRPr lang="en-US" baseline="0" dirty="0" smtClean="0">
              <a:latin typeface="Calibri"/>
              <a:cs typeface="Calibri"/>
            </a:endParaRPr>
          </a:p>
          <a:p>
            <a:r>
              <a:rPr lang="en-US" baseline="0" dirty="0" smtClean="0">
                <a:latin typeface="Calibri"/>
                <a:cs typeface="Calibri"/>
              </a:rPr>
              <a:t>Cologne Cathedral: © Dave Dickey</a:t>
            </a:r>
          </a:p>
          <a:p>
            <a:endParaRPr lang="en-US" baseline="0" dirty="0" smtClean="0">
              <a:latin typeface="Calibri"/>
              <a:cs typeface="Calibri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Working Globally Training</a:t>
            </a:r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Aperian Global v1004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7EECDC-A98F-40F1-BAC0-AB83672513E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Working Globally Training</a:t>
            </a:r>
          </a:p>
        </p:txBody>
      </p:sp>
      <p:sp>
        <p:nvSpPr>
          <p:cNvPr id="2662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Aperian Global v1004</a:t>
            </a:r>
          </a:p>
        </p:txBody>
      </p:sp>
      <p:sp>
        <p:nvSpPr>
          <p:cNvPr id="266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3EF04-C765-4250-A187-7CA59B97799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8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Working Globally Training</a:t>
            </a:r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Aperian Global v1004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22A898-750F-467A-B98D-1FA3B9F31A6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Working Globally Training</a:t>
            </a:r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Aperian Global v1004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775D8D-46FC-48CD-AD2C-33A64F1CC9E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2638" y="720725"/>
            <a:ext cx="5754687" cy="4316413"/>
          </a:xfrm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5273675"/>
            <a:ext cx="5848350" cy="3606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Working Globally Training</a:t>
            </a:r>
          </a:p>
        </p:txBody>
      </p:sp>
      <p:sp>
        <p:nvSpPr>
          <p:cNvPr id="3277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© Aperian Global v1004</a:t>
            </a:r>
          </a:p>
        </p:txBody>
      </p:sp>
      <p:sp>
        <p:nvSpPr>
          <p:cNvPr id="3277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BA596-706A-4C16-86E8-4D204F8C32A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2038"/>
          </a:xfrm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4560888"/>
            <a:ext cx="5368925" cy="4319587"/>
          </a:xfrm>
          <a:noFill/>
          <a:ln/>
        </p:spPr>
        <p:txBody>
          <a:bodyPr/>
          <a:lstStyle/>
          <a:p>
            <a:pPr eaLnBrk="1" hangingPunct="1"/>
            <a:r>
              <a:rPr lang="en-US" smtClean="0"/>
              <a:t>Notes: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lang="en-US" sz="32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lang="en-US" sz="3200" b="1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3200" b="1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5/1/2014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79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5/1/2014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7" name="Picture 2" descr="C:\Users\rsasaki\Documents\Aperian Global\Webtools\Online Modules\Projects\Rapid elearning\Covidien D&amp;I\AG Logo - No Tagline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06609" y="502952"/>
            <a:ext cx="1536192" cy="62484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3200" b="1" kern="1200" dirty="0" smtClean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830" y="2057400"/>
            <a:ext cx="6983413" cy="147002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GlobeSmart </a:t>
            </a:r>
            <a:r>
              <a:rPr lang="en-US" i="1" dirty="0" err="1" smtClean="0"/>
              <a:t>Profile</a:t>
            </a:r>
            <a:r>
              <a:rPr lang="en-US" sz="2200" b="0" i="1" baseline="62000" dirty="0" err="1" smtClean="0">
                <a:cs typeface="Arial" charset="0"/>
              </a:rPr>
              <a:t>SM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GP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Team Debriefing</a:t>
            </a:r>
          </a:p>
        </p:txBody>
      </p:sp>
      <p:pic>
        <p:nvPicPr>
          <p:cNvPr id="15362" name="Picture 8" descr="j04396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7546" y="3703638"/>
            <a:ext cx="25146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How to Use the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GlobeSmart </a:t>
            </a:r>
            <a:r>
              <a:rPr lang="en-US" sz="3200" b="1" i="1" dirty="0" err="1" smtClean="0">
                <a:solidFill>
                  <a:schemeClr val="accent1">
                    <a:lumMod val="75000"/>
                  </a:schemeClr>
                </a:solidFill>
              </a:rPr>
              <a:t>Profile</a:t>
            </a:r>
            <a:r>
              <a:rPr lang="en-US" sz="3200" b="1" i="1" baseline="30000" dirty="0" err="1" smtClean="0">
                <a:solidFill>
                  <a:schemeClr val="accent1">
                    <a:lumMod val="75000"/>
                  </a:schemeClr>
                </a:solidFill>
              </a:rPr>
              <a:t>SM</a:t>
            </a:r>
            <a:endParaRPr lang="en-US" sz="3200" b="1" i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42115" name="Rectangle 3"/>
          <p:cNvSpPr>
            <a:spLocks noGrp="1" noChangeArrowheads="1"/>
          </p:cNvSpPr>
          <p:nvPr>
            <p:ph idx="1"/>
          </p:nvPr>
        </p:nvSpPr>
        <p:spPr>
          <a:xfrm>
            <a:off x="2011363" y="5486365"/>
            <a:ext cx="521176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Dimensions are on a continuum</a:t>
            </a:r>
          </a:p>
          <a:p>
            <a:pPr eaLnBrk="1" hangingPunct="1"/>
            <a:r>
              <a:rPr lang="en-US" sz="2000" dirty="0" smtClean="0"/>
              <a:t>There is no “right” or “wrong” style</a:t>
            </a:r>
          </a:p>
          <a:p>
            <a:pPr eaLnBrk="1" hangingPunct="1"/>
            <a:r>
              <a:rPr lang="en-US" sz="2000" dirty="0" smtClean="0"/>
              <a:t>Profile result is not a predictor of success</a:t>
            </a:r>
          </a:p>
        </p:txBody>
      </p:sp>
      <p:grpSp>
        <p:nvGrpSpPr>
          <p:cNvPr id="33795" name="Group 4"/>
          <p:cNvGrpSpPr>
            <a:grpSpLocks/>
          </p:cNvGrpSpPr>
          <p:nvPr/>
        </p:nvGrpSpPr>
        <p:grpSpPr bwMode="auto">
          <a:xfrm>
            <a:off x="762000" y="2544727"/>
            <a:ext cx="7467600" cy="1066800"/>
            <a:chOff x="480" y="1344"/>
            <a:chExt cx="4704" cy="672"/>
          </a:xfrm>
        </p:grpSpPr>
        <p:sp>
          <p:nvSpPr>
            <p:cNvPr id="33798" name="AutoShape 5"/>
            <p:cNvSpPr>
              <a:spLocks noChangeArrowheads="1"/>
            </p:cNvSpPr>
            <p:nvPr/>
          </p:nvSpPr>
          <p:spPr bwMode="auto">
            <a:xfrm>
              <a:off x="480" y="1344"/>
              <a:ext cx="4704" cy="672"/>
            </a:xfrm>
            <a:prstGeom prst="leftRightArrow">
              <a:avLst>
                <a:gd name="adj1" fmla="val 50000"/>
                <a:gd name="adj2" fmla="val 140000"/>
              </a:avLst>
            </a:prstGeom>
            <a:gradFill rotWithShape="1">
              <a:gsLst>
                <a:gs pos="0">
                  <a:srgbClr val="1B2A33"/>
                </a:gs>
                <a:gs pos="50000">
                  <a:srgbClr val="3B5A6F"/>
                </a:gs>
                <a:gs pos="100000">
                  <a:srgbClr val="1B2A33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B5A6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GB" sz="1800" b="0">
                <a:solidFill>
                  <a:schemeClr val="tx1"/>
                </a:solidFill>
              </a:endParaRPr>
            </a:p>
          </p:txBody>
        </p:sp>
        <p:sp>
          <p:nvSpPr>
            <p:cNvPr id="33799" name="Oval 6"/>
            <p:cNvSpPr>
              <a:spLocks noChangeArrowheads="1"/>
            </p:cNvSpPr>
            <p:nvPr/>
          </p:nvSpPr>
          <p:spPr bwMode="auto">
            <a:xfrm>
              <a:off x="3504" y="1728"/>
              <a:ext cx="192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ts val="600"/>
                </a:spcBef>
              </a:pPr>
              <a:endParaRPr lang="en-US"/>
            </a:p>
          </p:txBody>
        </p:sp>
        <p:sp>
          <p:nvSpPr>
            <p:cNvPr id="33800" name="Oval 7"/>
            <p:cNvSpPr>
              <a:spLocks noChangeArrowheads="1"/>
            </p:cNvSpPr>
            <p:nvPr/>
          </p:nvSpPr>
          <p:spPr bwMode="auto">
            <a:xfrm>
              <a:off x="1728" y="1728"/>
              <a:ext cx="192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ts val="600"/>
                </a:spcBef>
              </a:pPr>
              <a:endParaRPr lang="en-US"/>
            </a:p>
          </p:txBody>
        </p:sp>
        <p:sp>
          <p:nvSpPr>
            <p:cNvPr id="33801" name="Text Box 8"/>
            <p:cNvSpPr txBox="1">
              <a:spLocks noChangeArrowheads="1"/>
            </p:cNvSpPr>
            <p:nvPr/>
          </p:nvSpPr>
          <p:spPr bwMode="auto">
            <a:xfrm>
              <a:off x="1584" y="1488"/>
              <a:ext cx="27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 You                            Your Colleague</a:t>
              </a:r>
              <a:r>
                <a:rPr lang="en-US" sz="1800" b="0">
                  <a:solidFill>
                    <a:schemeClr val="bg1"/>
                  </a:solidFill>
                </a:rPr>
                <a:t> </a:t>
              </a:r>
            </a:p>
          </p:txBody>
        </p:sp>
      </p:grpSp>
      <p:sp>
        <p:nvSpPr>
          <p:cNvPr id="1242121" name="AutoShape 9"/>
          <p:cNvSpPr>
            <a:spLocks noChangeArrowheads="1"/>
          </p:cNvSpPr>
          <p:nvPr/>
        </p:nvSpPr>
        <p:spPr bwMode="auto">
          <a:xfrm>
            <a:off x="2971800" y="1706527"/>
            <a:ext cx="3276600" cy="838200"/>
          </a:xfrm>
          <a:prstGeom prst="curvedDownArrow">
            <a:avLst>
              <a:gd name="adj1" fmla="val 78182"/>
              <a:gd name="adj2" fmla="val 156364"/>
              <a:gd name="adj3" fmla="val 33333"/>
            </a:avLst>
          </a:prstGeom>
          <a:solidFill>
            <a:schemeClr val="accent2">
              <a:alpha val="98822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600"/>
              </a:spcBef>
            </a:pPr>
            <a:endParaRPr lang="en-US"/>
          </a:p>
        </p:txBody>
      </p:sp>
      <p:sp>
        <p:nvSpPr>
          <p:cNvPr id="1242122" name="Rectangle 10"/>
          <p:cNvSpPr>
            <a:spLocks noChangeArrowheads="1"/>
          </p:cNvSpPr>
          <p:nvPr/>
        </p:nvSpPr>
        <p:spPr bwMode="auto">
          <a:xfrm>
            <a:off x="1568450" y="3868702"/>
            <a:ext cx="5943600" cy="1219200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lnSpc>
                <a:spcPct val="110000"/>
              </a:lnSpc>
              <a:defRPr/>
            </a:pPr>
            <a:r>
              <a:rPr lang="en-US" sz="2000">
                <a:solidFill>
                  <a:schemeClr val="bg1"/>
                </a:solidFill>
                <a:ea typeface="ＭＳ 明朝" pitchFamily="49" charset="-128"/>
              </a:rPr>
              <a:t>YOUR GOAL! </a:t>
            </a:r>
          </a:p>
          <a:p>
            <a:pPr algn="ctr" eaLnBrk="0" hangingPunct="0">
              <a:lnSpc>
                <a:spcPct val="110000"/>
              </a:lnSpc>
              <a:defRPr/>
            </a:pPr>
            <a:r>
              <a:rPr lang="en-US" sz="2000">
                <a:solidFill>
                  <a:schemeClr val="bg1"/>
                </a:solidFill>
                <a:ea typeface="ＭＳ 明朝" pitchFamily="49" charset="-128"/>
              </a:rPr>
              <a:t>Know the profile of you and your colleague in order to leverage similarities and bridge gaps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2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2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2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2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42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42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42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2115" grpId="0" build="p"/>
      <p:bldP spid="12421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 eaLnBrk="1" hangingPunct="1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Key Dimensions of Culture: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Independent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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Interdependent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40" y="3063244"/>
            <a:ext cx="3733800" cy="1828800"/>
          </a:xfrm>
        </p:spPr>
        <p:txBody>
          <a:bodyPr/>
          <a:lstStyle/>
          <a:p>
            <a:r>
              <a:rPr lang="en-US" sz="1800" dirty="0" smtClean="0"/>
              <a:t>Place great importance on individual identity</a:t>
            </a:r>
          </a:p>
          <a:p>
            <a:r>
              <a:rPr lang="en-US" sz="1800" dirty="0" smtClean="0"/>
              <a:t>Derive identity from personal choices and achievements</a:t>
            </a:r>
          </a:p>
          <a:p>
            <a:r>
              <a:rPr lang="en-US" sz="1800" dirty="0" smtClean="0"/>
              <a:t>Prefer taking action on one's own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5356" y="3063244"/>
            <a:ext cx="3810000" cy="18288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Place great importance on group harmony and cooperation</a:t>
            </a:r>
          </a:p>
          <a:p>
            <a:r>
              <a:rPr lang="en-US" sz="1800" dirty="0" smtClean="0"/>
              <a:t>Derive identity from group affiliation</a:t>
            </a:r>
          </a:p>
          <a:p>
            <a:r>
              <a:rPr lang="en-US" sz="1800" dirty="0" smtClean="0"/>
              <a:t>Feel a sense of duty, obligation, and loyalty to ascribed groups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152400" y="251460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Independent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4480561" y="2514605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Interdependent</a:t>
            </a:r>
          </a:p>
        </p:txBody>
      </p:sp>
      <p:sp>
        <p:nvSpPr>
          <p:cNvPr id="572425" name="AutoShape 9"/>
          <p:cNvSpPr>
            <a:spLocks noChangeArrowheads="1"/>
          </p:cNvSpPr>
          <p:nvPr/>
        </p:nvSpPr>
        <p:spPr bwMode="auto">
          <a:xfrm>
            <a:off x="500063" y="1705066"/>
            <a:ext cx="8153400" cy="685800"/>
          </a:xfrm>
          <a:prstGeom prst="leftRightArrow">
            <a:avLst>
              <a:gd name="adj1" fmla="val 37037"/>
              <a:gd name="adj2" fmla="val 125604"/>
            </a:avLst>
          </a:prstGeom>
          <a:gradFill rotWithShape="1">
            <a:gsLst>
              <a:gs pos="0">
                <a:srgbClr val="3B5A6F"/>
              </a:gs>
              <a:gs pos="50000">
                <a:srgbClr val="3B5A6F">
                  <a:gamma/>
                  <a:tint val="50980"/>
                  <a:invGamma/>
                </a:srgbClr>
              </a:gs>
              <a:gs pos="100000">
                <a:srgbClr val="3B5A6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ts val="600"/>
              </a:spcBef>
              <a:defRPr/>
            </a:pPr>
            <a:endParaRPr lang="en-US"/>
          </a:p>
        </p:txBody>
      </p:sp>
      <p:sp>
        <p:nvSpPr>
          <p:cNvPr id="572426" name="AutoShape 10"/>
          <p:cNvSpPr>
            <a:spLocks noChangeArrowheads="1"/>
          </p:cNvSpPr>
          <p:nvPr/>
        </p:nvSpPr>
        <p:spPr bwMode="auto">
          <a:xfrm>
            <a:off x="3124200" y="1639978"/>
            <a:ext cx="2971800" cy="78319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  <a:buClr>
                <a:srgbClr val="C78127"/>
              </a:buClr>
              <a:defRPr/>
            </a:pPr>
            <a:r>
              <a:rPr lang="en-US" altLang="ja-JP" sz="2000" i="1" dirty="0" smtClean="0">
                <a:solidFill>
                  <a:schemeClr val="bg1"/>
                </a:solidFill>
                <a:ea typeface="ＭＳ Ｐゴシック" pitchFamily="34" charset="-128"/>
              </a:rPr>
              <a:t>How do I derive my identity?</a:t>
            </a: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://farm2.staticflickr.com/1060/539893264_9bd05b366c.jpg"/>
          <p:cNvPicPr>
            <a:picLocks noChangeAspect="1" noChangeArrowheads="1"/>
          </p:cNvPicPr>
          <p:nvPr/>
        </p:nvPicPr>
        <p:blipFill>
          <a:blip r:embed="rId3" cstate="print"/>
          <a:srcRect l="6250" r="9375" b="12500"/>
          <a:stretch>
            <a:fillRect/>
          </a:stretch>
        </p:blipFill>
        <p:spPr bwMode="auto">
          <a:xfrm>
            <a:off x="5577829" y="4694632"/>
            <a:ext cx="2468853" cy="19202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04" name="Picture 8" descr="http://farm4.staticflickr.com/3332/3455149235_52760a2b7f.jpg"/>
          <p:cNvPicPr>
            <a:picLocks noChangeAspect="1" noChangeArrowheads="1"/>
          </p:cNvPicPr>
          <p:nvPr/>
        </p:nvPicPr>
        <p:blipFill>
          <a:blip r:embed="rId4" cstate="print"/>
          <a:srcRect t="24158" b="24279"/>
          <a:stretch>
            <a:fillRect/>
          </a:stretch>
        </p:blipFill>
        <p:spPr bwMode="auto">
          <a:xfrm>
            <a:off x="1188757" y="4709146"/>
            <a:ext cx="2468853" cy="19057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2"/>
          <p:cNvSpPr txBox="1">
            <a:spLocks noChangeArrowheads="1"/>
          </p:cNvSpPr>
          <p:nvPr/>
        </p:nvSpPr>
        <p:spPr bwMode="auto">
          <a:xfrm>
            <a:off x="182878" y="2484102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Egalitarianism</a:t>
            </a:r>
          </a:p>
        </p:txBody>
      </p:sp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4389122" y="248569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Status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Key Dimensions of Culture: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Egalitarianism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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Status</a:t>
            </a:r>
          </a:p>
        </p:txBody>
      </p:sp>
      <p:sp>
        <p:nvSpPr>
          <p:cNvPr id="1247241" name="AutoShape 9"/>
          <p:cNvSpPr>
            <a:spLocks noChangeArrowheads="1"/>
          </p:cNvSpPr>
          <p:nvPr/>
        </p:nvSpPr>
        <p:spPr bwMode="auto">
          <a:xfrm>
            <a:off x="500063" y="1600220"/>
            <a:ext cx="8153400" cy="685800"/>
          </a:xfrm>
          <a:prstGeom prst="leftRightArrow">
            <a:avLst>
              <a:gd name="adj1" fmla="val 37037"/>
              <a:gd name="adj2" fmla="val 125604"/>
            </a:avLst>
          </a:prstGeom>
          <a:gradFill rotWithShape="1">
            <a:gsLst>
              <a:gs pos="0">
                <a:srgbClr val="3B5A6F"/>
              </a:gs>
              <a:gs pos="50000">
                <a:srgbClr val="3B5A6F">
                  <a:gamma/>
                  <a:tint val="50980"/>
                  <a:invGamma/>
                </a:srgbClr>
              </a:gs>
              <a:gs pos="100000">
                <a:srgbClr val="3B5A6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ts val="600"/>
              </a:spcBef>
              <a:defRPr/>
            </a:pPr>
            <a:endParaRPr lang="en-US"/>
          </a:p>
        </p:txBody>
      </p:sp>
      <p:sp>
        <p:nvSpPr>
          <p:cNvPr id="1247242" name="AutoShape 10"/>
          <p:cNvSpPr>
            <a:spLocks noChangeArrowheads="1"/>
          </p:cNvSpPr>
          <p:nvPr/>
        </p:nvSpPr>
        <p:spPr bwMode="auto">
          <a:xfrm>
            <a:off x="1874550" y="1417342"/>
            <a:ext cx="5394900" cy="1123712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100000"/>
              </a:spcBef>
              <a:buClr>
                <a:srgbClr val="C78127"/>
              </a:buClr>
              <a:defRPr/>
            </a:pPr>
            <a:r>
              <a:rPr lang="en-US" altLang="ja-JP" sz="2000" i="1" dirty="0" smtClean="0">
                <a:solidFill>
                  <a:schemeClr val="bg1"/>
                </a:solidFill>
                <a:ea typeface="ＭＳ Ｐゴシック" pitchFamily="34" charset="-128"/>
              </a:rPr>
              <a:t>What is my preference for how my group should be structured and power should be distributed?</a:t>
            </a: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27649" name="Picture 1" descr="C:\Users\rsasaki\Downloads\bigstock-Two-asian-businessman-with-bow-14984762.jpg"/>
          <p:cNvPicPr>
            <a:picLocks noChangeAspect="1" noChangeArrowheads="1"/>
          </p:cNvPicPr>
          <p:nvPr/>
        </p:nvPicPr>
        <p:blipFill>
          <a:blip r:embed="rId3" cstate="print"/>
          <a:srcRect b="8473"/>
          <a:stretch>
            <a:fillRect/>
          </a:stretch>
        </p:blipFill>
        <p:spPr bwMode="auto">
          <a:xfrm>
            <a:off x="5535981" y="4389072"/>
            <a:ext cx="2967896" cy="2468928"/>
          </a:xfrm>
          <a:prstGeom prst="rect">
            <a:avLst/>
          </a:prstGeom>
          <a:noFill/>
        </p:spPr>
      </p:pic>
      <p:pic>
        <p:nvPicPr>
          <p:cNvPr id="27650" name="Picture 2" descr="C:\Users\rsasaki\Downloads\bigstock-Business-Men-Shaking-Hands-313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20" y="4230576"/>
            <a:ext cx="1798326" cy="2627424"/>
          </a:xfrm>
          <a:prstGeom prst="rect">
            <a:avLst/>
          </a:prstGeom>
          <a:noFill/>
        </p:spPr>
      </p:pic>
      <p:sp>
        <p:nvSpPr>
          <p:cNvPr id="3994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46761" y="3027027"/>
            <a:ext cx="3733800" cy="2047875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Be comfortable challenging the views of superiors</a:t>
            </a:r>
          </a:p>
          <a:p>
            <a:r>
              <a:rPr lang="en-US" sz="1800" dirty="0" smtClean="0"/>
              <a:t>Be flexible about roles</a:t>
            </a:r>
          </a:p>
          <a:p>
            <a:r>
              <a:rPr lang="en-US" sz="1800" dirty="0" smtClean="0"/>
              <a:t>Treat everyone much the same</a:t>
            </a:r>
          </a:p>
          <a:p>
            <a:r>
              <a:rPr lang="en-US" sz="1800" dirty="0" smtClean="0"/>
              <a:t>Assume power and authority should be shared broadly among a group</a:t>
            </a:r>
          </a:p>
        </p:txBody>
      </p:sp>
      <p:sp>
        <p:nvSpPr>
          <p:cNvPr id="3994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20634" y="3017502"/>
            <a:ext cx="3657600" cy="1981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800" dirty="0" smtClean="0"/>
              <a:t>Prefer not to challenge those above them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Be deferential to superiors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Adapt behavior depending on relative status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Assume power and authority should be reserved for a few members of a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4572000" y="2607637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/>
              <a:t>Certainty</a:t>
            </a:r>
            <a:endParaRPr lang="en-US" sz="2400" dirty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Key Dimensions of Culture: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Risk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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Certainty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7244" y="3095182"/>
            <a:ext cx="3429000" cy="1752600"/>
          </a:xfrm>
        </p:spPr>
        <p:txBody>
          <a:bodyPr/>
          <a:lstStyle/>
          <a:p>
            <a:pPr marL="287338" indent="-287338" defTabSz="228600"/>
            <a:r>
              <a:rPr lang="en-US" sz="1800" dirty="0" smtClean="0"/>
              <a:t>Prefer rapid decision-making and quick results</a:t>
            </a:r>
          </a:p>
          <a:p>
            <a:pPr marL="287338" indent="-287338" defTabSz="228600"/>
            <a:r>
              <a:rPr lang="en-US" sz="1800" dirty="0" smtClean="0"/>
              <a:t>Place great importance on flexibility and initiative</a:t>
            </a:r>
          </a:p>
          <a:p>
            <a:pPr marL="287338" indent="-287338" defTabSz="228600"/>
            <a:r>
              <a:rPr lang="en-US" sz="1800" dirty="0" smtClean="0"/>
              <a:t>Value speed over thoroughness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7756" y="3063244"/>
            <a:ext cx="3657600" cy="1752600"/>
          </a:xfrm>
        </p:spPr>
        <p:txBody>
          <a:bodyPr/>
          <a:lstStyle/>
          <a:p>
            <a:pPr marL="338138" indent="-338138" defTabSz="228600"/>
            <a:r>
              <a:rPr lang="en-US" sz="1800" dirty="0" smtClean="0"/>
              <a:t>Spend significant time on background research</a:t>
            </a:r>
          </a:p>
          <a:p>
            <a:pPr marL="338138" indent="-338138" defTabSz="228600"/>
            <a:r>
              <a:rPr lang="en-US" sz="1800" dirty="0" smtClean="0"/>
              <a:t>Establish proper procedures before starting a project</a:t>
            </a:r>
          </a:p>
          <a:p>
            <a:pPr marL="338138" indent="-338138" defTabSz="228600"/>
            <a:r>
              <a:rPr lang="en-US" sz="1800" dirty="0" smtClean="0"/>
              <a:t>Value thoroughness over speed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0" y="2606049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Risk</a:t>
            </a:r>
          </a:p>
        </p:txBody>
      </p:sp>
      <p:sp>
        <p:nvSpPr>
          <p:cNvPr id="576521" name="AutoShape 9"/>
          <p:cNvSpPr>
            <a:spLocks noChangeArrowheads="1"/>
          </p:cNvSpPr>
          <p:nvPr/>
        </p:nvSpPr>
        <p:spPr bwMode="auto">
          <a:xfrm>
            <a:off x="500063" y="1790130"/>
            <a:ext cx="8153400" cy="685800"/>
          </a:xfrm>
          <a:prstGeom prst="leftRightArrow">
            <a:avLst>
              <a:gd name="adj1" fmla="val 37037"/>
              <a:gd name="adj2" fmla="val 125604"/>
            </a:avLst>
          </a:prstGeom>
          <a:gradFill rotWithShape="1">
            <a:gsLst>
              <a:gs pos="0">
                <a:srgbClr val="3B5A6F"/>
              </a:gs>
              <a:gs pos="50000">
                <a:srgbClr val="3B5A6F">
                  <a:gamma/>
                  <a:tint val="50980"/>
                  <a:invGamma/>
                </a:srgbClr>
              </a:gs>
              <a:gs pos="100000">
                <a:srgbClr val="3B5A6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ts val="600"/>
              </a:spcBef>
              <a:defRPr/>
            </a:pPr>
            <a:endParaRPr lang="en-US"/>
          </a:p>
        </p:txBody>
      </p:sp>
      <p:pic>
        <p:nvPicPr>
          <p:cNvPr id="25602" name="Picture 2" descr="http://farm4.staticflickr.com/3382/3671497559_c1d96ae542.jpg"/>
          <p:cNvPicPr>
            <a:picLocks noChangeAspect="1" noChangeArrowheads="1"/>
          </p:cNvPicPr>
          <p:nvPr/>
        </p:nvPicPr>
        <p:blipFill>
          <a:blip r:embed="rId3" cstate="print"/>
          <a:srcRect l="5760" r="21281" b="7841"/>
          <a:stretch>
            <a:fillRect/>
          </a:stretch>
        </p:blipFill>
        <p:spPr bwMode="auto">
          <a:xfrm>
            <a:off x="1280196" y="4639488"/>
            <a:ext cx="2194536" cy="20790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4" name="Picture 4" descr="http://farm5.staticflickr.com/4128/5179948008_489d5f4dee.jpg"/>
          <p:cNvPicPr>
            <a:picLocks noChangeAspect="1" noChangeArrowheads="1"/>
          </p:cNvPicPr>
          <p:nvPr/>
        </p:nvPicPr>
        <p:blipFill>
          <a:blip r:embed="rId4" cstate="print"/>
          <a:srcRect l="26829" t="644" r="14634"/>
          <a:stretch>
            <a:fillRect/>
          </a:stretch>
        </p:blipFill>
        <p:spPr bwMode="auto">
          <a:xfrm>
            <a:off x="5577829" y="4617707"/>
            <a:ext cx="2194536" cy="21008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6522" name="AutoShape 10"/>
          <p:cNvSpPr>
            <a:spLocks noChangeArrowheads="1"/>
          </p:cNvSpPr>
          <p:nvPr/>
        </p:nvSpPr>
        <p:spPr bwMode="auto">
          <a:xfrm>
            <a:off x="2148867" y="1731417"/>
            <a:ext cx="4846267" cy="78319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100000"/>
              </a:spcBef>
              <a:buClr>
                <a:srgbClr val="C78127"/>
              </a:buClr>
              <a:defRPr/>
            </a:pPr>
            <a:r>
              <a:rPr lang="en-US" sz="2000" i="1" dirty="0" smtClean="0">
                <a:solidFill>
                  <a:schemeClr val="bg1"/>
                </a:solidFill>
                <a:ea typeface="ＭＳ Ｐゴシック" pitchFamily="34" charset="-128"/>
              </a:rPr>
              <a:t>How do I make decisions in uncertain or ambiguous situations?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0" y="239044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Direct</a:t>
            </a: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4297683" y="2392027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Indirect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Key Dimensions of Culture: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Direct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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Indirect</a:t>
            </a:r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7239" y="2847640"/>
            <a:ext cx="3886200" cy="2157412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Come to the point quickly</a:t>
            </a:r>
          </a:p>
          <a:p>
            <a:r>
              <a:rPr lang="en-US" sz="1800" dirty="0" smtClean="0"/>
              <a:t>Be forthright in asking questions in most settings</a:t>
            </a:r>
          </a:p>
          <a:p>
            <a:r>
              <a:rPr lang="en-US" sz="1800" dirty="0" smtClean="0"/>
              <a:t>Be comfortable making requests, giving direction, or disagreeing with others</a:t>
            </a:r>
          </a:p>
          <a:p>
            <a:r>
              <a:rPr lang="en-US" sz="1800" dirty="0" smtClean="0"/>
              <a:t>Give negative feedback directly</a:t>
            </a:r>
          </a:p>
        </p:txBody>
      </p:sp>
      <p:sp>
        <p:nvSpPr>
          <p:cNvPr id="4403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46317" y="2847640"/>
            <a:ext cx="3810000" cy="2227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Spend time explaining the context before coming to the point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Avoid asking questions in public settings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Express disagreement in subtle ways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Give negative feedback indirectly</a:t>
            </a:r>
          </a:p>
        </p:txBody>
      </p:sp>
      <p:sp>
        <p:nvSpPr>
          <p:cNvPr id="578569" name="AutoShape 9"/>
          <p:cNvSpPr>
            <a:spLocks noChangeArrowheads="1"/>
          </p:cNvSpPr>
          <p:nvPr/>
        </p:nvSpPr>
        <p:spPr bwMode="auto">
          <a:xfrm>
            <a:off x="500063" y="1645932"/>
            <a:ext cx="8153400" cy="685800"/>
          </a:xfrm>
          <a:prstGeom prst="leftRightArrow">
            <a:avLst>
              <a:gd name="adj1" fmla="val 37037"/>
              <a:gd name="adj2" fmla="val 125604"/>
            </a:avLst>
          </a:prstGeom>
          <a:gradFill rotWithShape="1">
            <a:gsLst>
              <a:gs pos="0">
                <a:srgbClr val="3B5A6F"/>
              </a:gs>
              <a:gs pos="50000">
                <a:srgbClr val="3B5A6F">
                  <a:gamma/>
                  <a:tint val="50980"/>
                  <a:invGamma/>
                </a:srgbClr>
              </a:gs>
              <a:gs pos="100000">
                <a:srgbClr val="3B5A6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ts val="600"/>
              </a:spcBef>
              <a:defRPr/>
            </a:pPr>
            <a:endParaRPr lang="en-US"/>
          </a:p>
        </p:txBody>
      </p:sp>
      <p:sp>
        <p:nvSpPr>
          <p:cNvPr id="578570" name="AutoShape 10"/>
          <p:cNvSpPr>
            <a:spLocks noChangeArrowheads="1"/>
          </p:cNvSpPr>
          <p:nvPr/>
        </p:nvSpPr>
        <p:spPr bwMode="auto">
          <a:xfrm>
            <a:off x="2430796" y="1548539"/>
            <a:ext cx="4282409" cy="78319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100000"/>
              </a:spcBef>
              <a:buClr>
                <a:srgbClr val="C78127"/>
              </a:buClr>
              <a:defRPr/>
            </a:pPr>
            <a:r>
              <a:rPr lang="en-US" altLang="ja-JP" sz="2000" i="1" dirty="0" smtClean="0">
                <a:solidFill>
                  <a:schemeClr val="bg1"/>
                </a:solidFill>
                <a:ea typeface="ＭＳ Ｐゴシック" pitchFamily="34" charset="-128"/>
              </a:rPr>
              <a:t>How do I communicate requests, tasks, and feedback?</a:t>
            </a: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://farm2.staticflickr.com/1080/4600503019_e642febc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074" y="4827965"/>
            <a:ext cx="2011658" cy="19086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6" name="Picture 4" descr="http://farm3.staticflickr.com/2048/1802461698_dd4d0a4f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4951" y="4816351"/>
            <a:ext cx="2011658" cy="19202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>
            <a:spLocks noChangeArrowheads="1"/>
          </p:cNvSpPr>
          <p:nvPr/>
        </p:nvSpPr>
        <p:spPr bwMode="auto">
          <a:xfrm>
            <a:off x="0" y="2499341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Task</a:t>
            </a: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4572000" y="2500929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Relationship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Key Dimensions of Culture: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Task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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Relationship</a:t>
            </a:r>
          </a:p>
        </p:txBody>
      </p:sp>
      <p:sp>
        <p:nvSpPr>
          <p:cNvPr id="4813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2961" y="3063244"/>
            <a:ext cx="3657600" cy="1897063"/>
          </a:xfrm>
        </p:spPr>
        <p:txBody>
          <a:bodyPr/>
          <a:lstStyle/>
          <a:p>
            <a:r>
              <a:rPr lang="en-US" sz="1800" dirty="0" smtClean="0"/>
              <a:t>Place high value on reaching goals and objectives on schedule</a:t>
            </a:r>
          </a:p>
          <a:p>
            <a:r>
              <a:rPr lang="en-US" sz="1800" dirty="0" smtClean="0"/>
              <a:t>Prioritize accomplishing tasks over maintaining relationships</a:t>
            </a:r>
          </a:p>
          <a:p>
            <a:r>
              <a:rPr lang="en-US" sz="1800" dirty="0" smtClean="0"/>
              <a:t>Focus on what people achieve more than who they know</a:t>
            </a:r>
          </a:p>
        </p:txBody>
      </p:sp>
      <p:sp>
        <p:nvSpPr>
          <p:cNvPr id="4813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37756" y="3063244"/>
            <a:ext cx="3810000" cy="1981200"/>
          </a:xfrm>
        </p:spPr>
        <p:txBody>
          <a:bodyPr>
            <a:normAutofit fontScale="92500"/>
          </a:bodyPr>
          <a:lstStyle/>
          <a:p>
            <a:pPr>
              <a:spcBef>
                <a:spcPct val="30000"/>
              </a:spcBef>
            </a:pPr>
            <a:r>
              <a:rPr lang="en-US" sz="1800" dirty="0" smtClean="0"/>
              <a:t>View time building relationships as key to achieving good results</a:t>
            </a:r>
          </a:p>
          <a:p>
            <a:pPr>
              <a:spcBef>
                <a:spcPct val="30000"/>
              </a:spcBef>
            </a:pPr>
            <a:r>
              <a:rPr lang="en-US" sz="1800" dirty="0" smtClean="0"/>
              <a:t>Prioritize maintaining relationships over accomplishing tasks on time</a:t>
            </a:r>
          </a:p>
          <a:p>
            <a:pPr>
              <a:spcBef>
                <a:spcPct val="30000"/>
              </a:spcBef>
            </a:pPr>
            <a:r>
              <a:rPr lang="en-US" sz="1800" dirty="0" smtClean="0"/>
              <a:t>Focus on who people know as much as what they themselves can achieve</a:t>
            </a:r>
          </a:p>
        </p:txBody>
      </p:sp>
      <p:sp>
        <p:nvSpPr>
          <p:cNvPr id="580617" name="AutoShape 9"/>
          <p:cNvSpPr>
            <a:spLocks noChangeArrowheads="1"/>
          </p:cNvSpPr>
          <p:nvPr/>
        </p:nvSpPr>
        <p:spPr bwMode="auto">
          <a:xfrm>
            <a:off x="500063" y="1631089"/>
            <a:ext cx="8153400" cy="685800"/>
          </a:xfrm>
          <a:prstGeom prst="leftRightArrow">
            <a:avLst>
              <a:gd name="adj1" fmla="val 37037"/>
              <a:gd name="adj2" fmla="val 125604"/>
            </a:avLst>
          </a:prstGeom>
          <a:gradFill rotWithShape="1">
            <a:gsLst>
              <a:gs pos="0">
                <a:srgbClr val="3B5A6F"/>
              </a:gs>
              <a:gs pos="50000">
                <a:srgbClr val="3B5A6F">
                  <a:gamma/>
                  <a:tint val="50980"/>
                  <a:invGamma/>
                </a:srgbClr>
              </a:gs>
              <a:gs pos="100000">
                <a:srgbClr val="3B5A6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spcBef>
                <a:spcPts val="600"/>
              </a:spcBef>
              <a:defRPr/>
            </a:pPr>
            <a:endParaRPr lang="en-US"/>
          </a:p>
        </p:txBody>
      </p:sp>
      <p:sp>
        <p:nvSpPr>
          <p:cNvPr id="580618" name="AutoShape 10"/>
          <p:cNvSpPr>
            <a:spLocks noChangeArrowheads="1"/>
          </p:cNvSpPr>
          <p:nvPr/>
        </p:nvSpPr>
        <p:spPr bwMode="auto">
          <a:xfrm>
            <a:off x="1691671" y="1548539"/>
            <a:ext cx="5760658" cy="78319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100000"/>
              </a:spcBef>
              <a:buClr>
                <a:srgbClr val="C78127"/>
              </a:buClr>
              <a:defRPr/>
            </a:pPr>
            <a:r>
              <a:rPr lang="en-US" altLang="ja-JP" sz="2000" i="1" dirty="0" smtClean="0">
                <a:solidFill>
                  <a:schemeClr val="bg1"/>
                </a:solidFill>
                <a:ea typeface="ＭＳ Ｐゴシック" pitchFamily="34" charset="-128"/>
              </a:rPr>
              <a:t>When working on new projects, do I prefer to address tasks first, or relationships first?</a:t>
            </a:r>
            <a:endParaRPr lang="en-US" sz="2000" b="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rsasaki\Downloads\6829391391_0a09f53c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512" y="4892024"/>
            <a:ext cx="1097269" cy="1828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C:\Users\rsasaki\Downloads\6829391391_0a09f53c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4856" y="4892023"/>
            <a:ext cx="1005829" cy="18287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3" name="Picture 5" descr="http://farm6.staticflickr.com/5179/5452984740_c3bd5b87f8.jpg"/>
          <p:cNvPicPr>
            <a:picLocks noChangeAspect="1" noChangeArrowheads="1"/>
          </p:cNvPicPr>
          <p:nvPr/>
        </p:nvPicPr>
        <p:blipFill>
          <a:blip r:embed="rId5" cstate="print"/>
          <a:srcRect l="33119" t="56319" r="35201" b="5281"/>
          <a:stretch>
            <a:fillRect/>
          </a:stretch>
        </p:blipFill>
        <p:spPr bwMode="auto">
          <a:xfrm>
            <a:off x="5698296" y="4892024"/>
            <a:ext cx="2011658" cy="18287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chemeClr val="accent1">
                    <a:lumMod val="75000"/>
                  </a:schemeClr>
                </a:solidFill>
              </a:rPr>
              <a:t>GlobeSmart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®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Team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Profile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23171"/>
            <a:ext cx="9144000" cy="284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</a:t>
            </a:r>
            <a:r>
              <a:rPr lang="en-US" dirty="0" smtClean="0"/>
              <a:t>Team Debrief</a:t>
            </a:r>
            <a:endParaRPr lang="en-US" dirty="0"/>
          </a:p>
        </p:txBody>
      </p:sp>
      <p:sp>
        <p:nvSpPr>
          <p:cNvPr id="53250" name="Content Placeholder 4"/>
          <p:cNvSpPr>
            <a:spLocks noGrp="1"/>
          </p:cNvSpPr>
          <p:nvPr>
            <p:ph idx="1"/>
          </p:nvPr>
        </p:nvSpPr>
        <p:spPr>
          <a:xfrm>
            <a:off x="457200" y="2606049"/>
            <a:ext cx="8229600" cy="3794451"/>
          </a:xfrm>
        </p:spPr>
        <p:txBody>
          <a:bodyPr>
            <a:noAutofit/>
          </a:bodyPr>
          <a:lstStyle/>
          <a:p>
            <a:pPr marL="460375" indent="-460375" eaLnBrk="1" hangingPunct="1">
              <a:buClr>
                <a:srgbClr val="000000"/>
              </a:buClr>
              <a:buSzPct val="150000"/>
              <a:buFont typeface="Arial" charset="0"/>
              <a:buChar char="_"/>
            </a:pPr>
            <a:endParaRPr lang="en-US" sz="2000" dirty="0" smtClean="0"/>
          </a:p>
          <a:p>
            <a:pPr marL="460375" indent="-460375" eaLnBrk="1" hangingPunct="1">
              <a:spcAft>
                <a:spcPts val="600"/>
              </a:spcAft>
              <a:buClr>
                <a:srgbClr val="000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What do you notice about your own GlobeSmart </a:t>
            </a:r>
            <a:r>
              <a:rPr lang="en-US" sz="2000" dirty="0" smtClean="0"/>
              <a:t>Profile</a:t>
            </a:r>
            <a:r>
              <a:rPr lang="en-US" sz="2000" dirty="0" smtClean="0"/>
              <a:t>?</a:t>
            </a:r>
            <a:endParaRPr lang="en-US" sz="2000" b="1" dirty="0" smtClean="0">
              <a:solidFill>
                <a:schemeClr val="folHlink"/>
              </a:solidFill>
            </a:endParaRPr>
          </a:p>
          <a:p>
            <a:pPr marL="460375" indent="-460375" eaLnBrk="1" hangingPunct="1">
              <a:spcAft>
                <a:spcPts val="600"/>
              </a:spcAft>
              <a:buClr>
                <a:srgbClr val="000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What do you notice about the results of our team?  Are there similarities?  On which dimensions do we have a wider </a:t>
            </a:r>
            <a:r>
              <a:rPr lang="en-US" sz="2000" b="1" dirty="0" smtClean="0">
                <a:solidFill>
                  <a:schemeClr val="folHlink"/>
                </a:solidFill>
              </a:rPr>
              <a:t>range of differences</a:t>
            </a:r>
            <a:r>
              <a:rPr lang="en-US" sz="2000" dirty="0" smtClean="0"/>
              <a:t>?</a:t>
            </a:r>
          </a:p>
          <a:p>
            <a:pPr marL="460375" indent="-460375" eaLnBrk="1" hangingPunct="1">
              <a:spcAft>
                <a:spcPts val="600"/>
              </a:spcAft>
              <a:buClr>
                <a:srgbClr val="000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What are strategies we could use for </a:t>
            </a:r>
            <a:r>
              <a:rPr lang="en-US" sz="2000" b="1" dirty="0" smtClean="0">
                <a:solidFill>
                  <a:schemeClr val="folHlink"/>
                </a:solidFill>
              </a:rPr>
              <a:t>bridging the style gaps</a:t>
            </a:r>
            <a:r>
              <a:rPr lang="en-US" sz="2000" dirty="0" smtClean="0"/>
              <a:t>?</a:t>
            </a:r>
            <a:endParaRPr lang="en-US" sz="2000" b="1" dirty="0" smtClean="0">
              <a:solidFill>
                <a:schemeClr val="folHlink"/>
              </a:solidFill>
            </a:endParaRPr>
          </a:p>
          <a:p>
            <a:pPr marL="460375" indent="-460375" eaLnBrk="1" hangingPunct="1">
              <a:spcAft>
                <a:spcPts val="600"/>
              </a:spcAft>
              <a:buClr>
                <a:srgbClr val="000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How can team members </a:t>
            </a:r>
            <a:r>
              <a:rPr lang="en-US" sz="2000" b="1" dirty="0" smtClean="0">
                <a:solidFill>
                  <a:schemeClr val="folHlink"/>
                </a:solidFill>
              </a:rPr>
              <a:t>best work together</a:t>
            </a:r>
            <a:r>
              <a:rPr lang="en-US" sz="2000" dirty="0" smtClean="0"/>
              <a:t> to ensure that the contributions of team members with different styles are fully incorporated?</a:t>
            </a:r>
          </a:p>
          <a:p>
            <a:pPr marL="460375" indent="-460375" eaLnBrk="1" hangingPunct="1">
              <a:spcAft>
                <a:spcPts val="600"/>
              </a:spcAft>
              <a:buClr>
                <a:srgbClr val="000000"/>
              </a:buClr>
              <a:buSzPct val="150000"/>
              <a:buFont typeface="Wingdings" pitchFamily="2" charset="2"/>
              <a:buChar char="§"/>
            </a:pPr>
            <a:r>
              <a:rPr lang="en-US" sz="2000" dirty="0" smtClean="0"/>
              <a:t>Please prepare a report-out of Action Steps for your team to take.</a:t>
            </a:r>
            <a:endParaRPr lang="en-US" sz="2000" b="1" dirty="0" smtClean="0">
              <a:solidFill>
                <a:schemeClr val="folHlink"/>
              </a:solidFill>
            </a:endParaRPr>
          </a:p>
        </p:txBody>
      </p:sp>
      <p:sp>
        <p:nvSpPr>
          <p:cNvPr id="1274884" name="Rectangle 4"/>
          <p:cNvSpPr>
            <a:spLocks noChangeArrowheads="1"/>
          </p:cNvSpPr>
          <p:nvPr/>
        </p:nvSpPr>
        <p:spPr bwMode="auto">
          <a:xfrm>
            <a:off x="1524000" y="1798327"/>
            <a:ext cx="6934200" cy="762000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tint val="5098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57150" cmpd="thinThick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rgbClr val="C78127"/>
              </a:buClr>
              <a:defRPr/>
            </a:pPr>
            <a:r>
              <a:rPr lang="en-US" sz="2000" dirty="0">
                <a:solidFill>
                  <a:schemeClr val="bg1"/>
                </a:solidFill>
              </a:rPr>
              <a:t>Questions for Team Discussion</a:t>
            </a:r>
          </a:p>
        </p:txBody>
      </p:sp>
      <p:pic>
        <p:nvPicPr>
          <p:cNvPr id="53252" name="Picture 5" descr="C:\Users\Charlotte Forbes\AppData\Local\Microsoft\Windows\Temporary Internet Files\Content.IE5\FXESQLK1\MCj043379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22127"/>
            <a:ext cx="1006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Objectives</a:t>
            </a:r>
            <a:r>
              <a:rPr lang="en-US" dirty="0" smtClean="0"/>
              <a:t> </a:t>
            </a:r>
            <a:r>
              <a:rPr lang="en-US" sz="2700" dirty="0" smtClean="0"/>
              <a:t>(Sample for Team Debriefing):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822956" y="1752881"/>
            <a:ext cx="7498043" cy="387065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Understand Impact of Culture on Team Interactions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Know Yourself and Know Others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Identify and Bridge Gaps 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Develop an Action Plan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984625" y="144463"/>
            <a:ext cx="184150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78127"/>
              </a:buClr>
              <a:buFontTx/>
              <a:buAutoNum type="arabicPeriod"/>
            </a:pPr>
            <a:endParaRPr lang="en-US" sz="2800">
              <a:solidFill>
                <a:srgbClr val="0E0E0A"/>
              </a:solidFill>
            </a:endParaRPr>
          </a:p>
        </p:txBody>
      </p:sp>
      <p:pic>
        <p:nvPicPr>
          <p:cNvPr id="6" name="Picture 2" descr="http://farm2.staticflickr.com/1080/4600503019_e642febc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951" y="3405386"/>
            <a:ext cx="3108926" cy="294966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4805" y="1615434"/>
            <a:ext cx="4663389" cy="4831053"/>
          </a:xfrm>
          <a:solidFill>
            <a:srgbClr val="E5DFFD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marL="469900" indent="-280988" eaLnBrk="1" hangingPunct="1">
              <a:spcBef>
                <a:spcPts val="1200"/>
              </a:spcBef>
              <a:buClr>
                <a:srgbClr val="000000"/>
              </a:buClr>
              <a:defRPr/>
            </a:pPr>
            <a:r>
              <a:rPr lang="en-US" sz="2000" dirty="0" smtClean="0"/>
              <a:t>Language </a:t>
            </a:r>
            <a:r>
              <a:rPr lang="en-US" sz="2000" dirty="0"/>
              <a:t>Barriers</a:t>
            </a:r>
          </a:p>
          <a:p>
            <a:pPr marL="469900" indent="-280988" eaLnBrk="1" hangingPunct="1">
              <a:spcBef>
                <a:spcPts val="1200"/>
              </a:spcBef>
              <a:buClr>
                <a:srgbClr val="000000"/>
              </a:buClr>
              <a:defRPr/>
            </a:pPr>
            <a:r>
              <a:rPr lang="en-US" sz="2000" dirty="0"/>
              <a:t>Understanding Protocol</a:t>
            </a:r>
          </a:p>
          <a:p>
            <a:pPr marL="469900" indent="-280988" eaLnBrk="1" hangingPunct="1">
              <a:spcBef>
                <a:spcPts val="1200"/>
              </a:spcBef>
              <a:buClr>
                <a:srgbClr val="000000"/>
              </a:buClr>
              <a:defRPr/>
            </a:pPr>
            <a:r>
              <a:rPr lang="en-US" sz="2000" dirty="0"/>
              <a:t>Time Zones and Distance</a:t>
            </a:r>
          </a:p>
          <a:p>
            <a:pPr marL="469900" indent="-280988" eaLnBrk="1" hangingPunct="1">
              <a:spcBef>
                <a:spcPts val="1200"/>
              </a:spcBef>
              <a:buClr>
                <a:srgbClr val="000000"/>
              </a:buClr>
              <a:defRPr/>
            </a:pPr>
            <a:r>
              <a:rPr lang="en-US" sz="2000" dirty="0"/>
              <a:t>Problem Solving and Decision Making</a:t>
            </a:r>
          </a:p>
          <a:p>
            <a:pPr marL="469900" indent="-280988" eaLnBrk="1" hangingPunct="1">
              <a:spcBef>
                <a:spcPts val="1200"/>
              </a:spcBef>
              <a:buClr>
                <a:srgbClr val="000000"/>
              </a:buClr>
              <a:defRPr/>
            </a:pPr>
            <a:r>
              <a:rPr lang="en-US" sz="2000" dirty="0"/>
              <a:t>Motivating; Creating a Sense of Urgency</a:t>
            </a:r>
          </a:p>
          <a:p>
            <a:pPr marL="469900" indent="-280988" eaLnBrk="1" hangingPunct="1">
              <a:spcBef>
                <a:spcPts val="1200"/>
              </a:spcBef>
              <a:buClr>
                <a:srgbClr val="000000"/>
              </a:buClr>
              <a:defRPr/>
            </a:pPr>
            <a:r>
              <a:rPr lang="en-US" sz="2000" dirty="0"/>
              <a:t>Building Relationships Across Cultural Differences </a:t>
            </a:r>
          </a:p>
          <a:p>
            <a:pPr marL="469900" indent="-280988" eaLnBrk="1" hangingPunct="1">
              <a:spcBef>
                <a:spcPts val="1200"/>
              </a:spcBef>
              <a:buClr>
                <a:srgbClr val="000000"/>
              </a:buClr>
              <a:defRPr/>
            </a:pPr>
            <a:r>
              <a:rPr lang="en-US" sz="2000" dirty="0"/>
              <a:t>Communicating Virtually</a:t>
            </a:r>
          </a:p>
          <a:p>
            <a:pPr marL="469900" indent="-280988" eaLnBrk="1" hangingPunct="1">
              <a:spcBef>
                <a:spcPts val="1200"/>
              </a:spcBef>
              <a:buClr>
                <a:srgbClr val="000000"/>
              </a:buClr>
              <a:defRPr/>
            </a:pPr>
            <a:r>
              <a:rPr lang="en-US" sz="2000" dirty="0"/>
              <a:t>Leading a Virtual Team</a:t>
            </a:r>
          </a:p>
          <a:p>
            <a:pPr marL="469900" indent="-280988" eaLnBrk="1" hangingPunct="1">
              <a:spcBef>
                <a:spcPts val="1200"/>
              </a:spcBef>
              <a:buClr>
                <a:srgbClr val="000000"/>
              </a:buClr>
              <a:defRPr/>
            </a:pPr>
            <a:r>
              <a:rPr lang="en-US" sz="2000" dirty="0"/>
              <a:t>Resolving </a:t>
            </a:r>
            <a:r>
              <a:rPr lang="en-US" sz="2000" dirty="0" smtClean="0"/>
              <a:t>Conflict</a:t>
            </a:r>
            <a:endParaRPr lang="en-US" sz="2000" dirty="0"/>
          </a:p>
        </p:txBody>
      </p:sp>
      <p:pic>
        <p:nvPicPr>
          <p:cNvPr id="46081" name="Picture 1" descr="C:\Users\rsasaki\Downloads\bigstock-three-businessmen-silhouettes--16378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818" y="1599765"/>
            <a:ext cx="3225764" cy="4846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Challenges for Working on a Global, Virtual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4421" grpId="4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88925" y="2551113"/>
            <a:ext cx="1692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1800" b="0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“Culture?”</a:t>
            </a:r>
            <a:endParaRPr lang="en-US" dirty="0"/>
          </a:p>
        </p:txBody>
      </p:sp>
      <p:pic>
        <p:nvPicPr>
          <p:cNvPr id="51204" name="Picture 4" descr="C:\Users\rsasaki\Desktop\2010 Neo Project\Images\India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2899" y="1340417"/>
            <a:ext cx="5255615" cy="2728656"/>
          </a:xfrm>
          <a:prstGeom prst="rect">
            <a:avLst/>
          </a:prstGeom>
          <a:noFill/>
        </p:spPr>
      </p:pic>
      <p:pic>
        <p:nvPicPr>
          <p:cNvPr id="51202" name="Picture 2" descr="C:\Users\rsasaki\Desktop\2010 Neo Project\Images\Thailand005.jpg"/>
          <p:cNvPicPr>
            <a:picLocks noChangeAspect="1" noChangeArrowheads="1"/>
          </p:cNvPicPr>
          <p:nvPr/>
        </p:nvPicPr>
        <p:blipFill>
          <a:blip r:embed="rId4" cstate="print"/>
          <a:srcRect t="16062" b="27980"/>
          <a:stretch>
            <a:fillRect/>
          </a:stretch>
        </p:blipFill>
        <p:spPr bwMode="auto">
          <a:xfrm>
            <a:off x="3840488" y="3977635"/>
            <a:ext cx="5303463" cy="2926048"/>
          </a:xfrm>
          <a:prstGeom prst="rect">
            <a:avLst/>
          </a:prstGeom>
          <a:noFill/>
        </p:spPr>
      </p:pic>
      <p:pic>
        <p:nvPicPr>
          <p:cNvPr id="51203" name="Picture 3" descr="C:\Users\rsasaki\Desktop\2010 Neo Project\Images\Egypt0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349" y="3638053"/>
            <a:ext cx="3941276" cy="3265630"/>
          </a:xfrm>
          <a:prstGeom prst="rect">
            <a:avLst/>
          </a:prstGeom>
          <a:noFill/>
        </p:spPr>
      </p:pic>
      <p:pic>
        <p:nvPicPr>
          <p:cNvPr id="51205" name="Picture 5" descr="C:\Users\rsasaki\Desktop\2010 Neo Project\Images\Germany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4464" y="1330073"/>
            <a:ext cx="3946391" cy="2693239"/>
          </a:xfrm>
          <a:prstGeom prst="rect">
            <a:avLst/>
          </a:prstGeom>
          <a:noFill/>
        </p:spPr>
      </p:pic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74707"/>
            <a:ext cx="8229600" cy="1143000"/>
          </a:xfrm>
          <a:solidFill>
            <a:schemeClr val="bg1">
              <a:alpha val="76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400" i="1" dirty="0" smtClean="0"/>
              <a:t>(</a:t>
            </a:r>
            <a:r>
              <a:rPr lang="en-US" sz="1400" b="1" i="1" dirty="0" smtClean="0"/>
              <a:t>Culture) is the collective programming of the mind that distinguishes the members of one group…from another.	</a:t>
            </a:r>
            <a:r>
              <a:rPr lang="en-US" sz="1400" i="1" dirty="0" smtClean="0"/>
              <a:t>			</a:t>
            </a:r>
            <a:r>
              <a:rPr lang="en-US" sz="1400" i="1" dirty="0" err="1" smtClean="0"/>
              <a:t>Geert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Hofstede</a:t>
            </a:r>
            <a:r>
              <a:rPr lang="en-US" sz="1400" i="1" dirty="0" smtClean="0"/>
              <a:t>, Cultures and Organizations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1400" i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1400" b="1" i="1" dirty="0" smtClean="0"/>
              <a:t>Culture hides more than it reveals, and strangely enough what it hides, it hides most effectively from its own participants.</a:t>
            </a:r>
            <a:r>
              <a:rPr lang="en-US" sz="1400" i="1" dirty="0" smtClean="0"/>
              <a:t>			Edward T. Hall, The Silent Language</a:t>
            </a:r>
          </a:p>
          <a:p>
            <a:pPr marL="114300" lvl="1" indent="0" eaLnBrk="1" hangingPunct="1">
              <a:lnSpc>
                <a:spcPct val="90000"/>
              </a:lnSpc>
            </a:pPr>
            <a:endParaRPr lang="en-US" sz="1400" dirty="0" smtClean="0"/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1419482" y="6080731"/>
            <a:ext cx="6309341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50" lvl="1" algn="ctr"/>
            <a:r>
              <a:rPr lang="en-US" sz="1800" dirty="0">
                <a:solidFill>
                  <a:schemeClr val="bg1"/>
                </a:solidFill>
              </a:rPr>
              <a:t>What are examples </a:t>
            </a:r>
            <a:r>
              <a:rPr lang="en-US" sz="1800" dirty="0" smtClean="0">
                <a:solidFill>
                  <a:schemeClr val="bg1"/>
                </a:solidFill>
              </a:rPr>
              <a:t>of </a:t>
            </a:r>
            <a:r>
              <a:rPr lang="en-US" sz="1800" dirty="0">
                <a:solidFill>
                  <a:schemeClr val="bg1"/>
                </a:solidFill>
              </a:rPr>
              <a:t>cultural differences you have seen between cultures?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066800" y="1615399"/>
            <a:ext cx="32004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ja-JP" sz="1800">
                <a:ea typeface="ＭＳ Ｐゴシック"/>
                <a:cs typeface="ＭＳ Ｐゴシック"/>
              </a:rPr>
              <a:t>Culture A</a:t>
            </a:r>
            <a:endParaRPr lang="en-US" sz="1800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724400" y="1615399"/>
            <a:ext cx="32004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800"/>
              </a:spcAft>
            </a:pPr>
            <a:r>
              <a:rPr lang="en-US" sz="1800"/>
              <a:t>Culture B</a:t>
            </a:r>
          </a:p>
        </p:txBody>
      </p:sp>
      <p:pic>
        <p:nvPicPr>
          <p:cNvPr id="23556" name="Picture 6" descr="wq-iceberg-underwater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101174"/>
            <a:ext cx="3340100" cy="42100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3568700" y="2237699"/>
            <a:ext cx="776288" cy="236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US" altLang="ja-JP" sz="1600">
                <a:ea typeface="ＭＳ 明朝"/>
                <a:cs typeface="ＭＳ 明朝"/>
              </a:rPr>
              <a:t>Visible</a:t>
            </a:r>
            <a:endParaRPr lang="en-US" sz="1600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3452813" y="5582562"/>
            <a:ext cx="830262" cy="544512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US" altLang="ja-JP" sz="1600">
                <a:solidFill>
                  <a:schemeClr val="bg1"/>
                </a:solidFill>
                <a:ea typeface="ＭＳ 明朝"/>
                <a:cs typeface="ＭＳ 明朝"/>
              </a:rPr>
              <a:t>Less Visible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1616075" y="3672799"/>
            <a:ext cx="877888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200">
                <a:ea typeface="ＭＳ 明朝"/>
                <a:cs typeface="ＭＳ 明朝"/>
              </a:rPr>
              <a:t>Customs</a:t>
            </a:r>
            <a:endParaRPr lang="en-US" sz="1200"/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2743200" y="4287162"/>
            <a:ext cx="830263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ja-JP" sz="1200">
                <a:ea typeface="ＭＳ 明朝"/>
                <a:cs typeface="ＭＳ 明朝"/>
              </a:rPr>
              <a:t>Region</a:t>
            </a:r>
            <a:endParaRPr lang="en-US" sz="1200"/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2667000" y="4788812"/>
            <a:ext cx="73025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200">
                <a:ea typeface="ＭＳ 明朝"/>
                <a:cs typeface="ＭＳ 明朝"/>
              </a:rPr>
              <a:t>Beliefs</a:t>
            </a:r>
            <a:endParaRPr lang="en-US" sz="1200"/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1844675" y="4434799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200">
                <a:ea typeface="ＭＳ 明朝"/>
                <a:cs typeface="ＭＳ 明朝"/>
              </a:rPr>
              <a:t>Assumptions</a:t>
            </a:r>
            <a:endParaRPr lang="en-US" sz="1200"/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2149475" y="5120599"/>
            <a:ext cx="81756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200">
                <a:ea typeface="ＭＳ 明朝"/>
                <a:cs typeface="ＭＳ 明朝"/>
              </a:rPr>
              <a:t>Family Values</a:t>
            </a:r>
            <a:endParaRPr lang="en-US" sz="1200"/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2743200" y="3825199"/>
            <a:ext cx="9715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200">
                <a:ea typeface="ＭＳ 明朝"/>
                <a:cs typeface="ＭＳ 明朝"/>
              </a:rPr>
              <a:t>Corporate Culture</a:t>
            </a:r>
            <a:endParaRPr lang="en-US" sz="1200"/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1981200" y="4129999"/>
            <a:ext cx="728663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200">
                <a:ea typeface="ＭＳ 明朝"/>
                <a:cs typeface="ＭＳ 明朝"/>
              </a:rPr>
              <a:t>History</a:t>
            </a:r>
            <a:endParaRPr lang="en-US" sz="1200"/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2873375" y="3144162"/>
            <a:ext cx="86042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ja-JP" sz="1200">
                <a:ea typeface="ＭＳ 明朝"/>
                <a:cs typeface="ＭＳ 明朝"/>
              </a:rPr>
              <a:t>Behavior</a:t>
            </a:r>
            <a:endParaRPr lang="en-US" sz="1200"/>
          </a:p>
        </p:txBody>
      </p:sp>
      <p:sp>
        <p:nvSpPr>
          <p:cNvPr id="23567" name="Text Box 17"/>
          <p:cNvSpPr txBox="1">
            <a:spLocks noChangeArrowheads="1"/>
          </p:cNvSpPr>
          <p:nvPr/>
        </p:nvSpPr>
        <p:spPr bwMode="auto">
          <a:xfrm>
            <a:off x="2570163" y="2758399"/>
            <a:ext cx="5953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ja-JP" sz="1200">
                <a:ea typeface="ＭＳ 明朝"/>
                <a:cs typeface="ＭＳ 明朝"/>
              </a:rPr>
              <a:t>Food</a:t>
            </a:r>
            <a:endParaRPr lang="en-US" sz="1200" b="0"/>
          </a:p>
        </p:txBody>
      </p:sp>
      <p:sp>
        <p:nvSpPr>
          <p:cNvPr id="23568" name="Text Box 18"/>
          <p:cNvSpPr txBox="1">
            <a:spLocks noChangeArrowheads="1"/>
          </p:cNvSpPr>
          <p:nvPr/>
        </p:nvSpPr>
        <p:spPr bwMode="auto">
          <a:xfrm>
            <a:off x="1574800" y="3296562"/>
            <a:ext cx="1162050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ja-JP" sz="1200">
                <a:ea typeface="ＭＳ 明朝"/>
                <a:cs typeface="ＭＳ 明朝"/>
              </a:rPr>
              <a:t>Language</a:t>
            </a:r>
            <a:endParaRPr lang="en-US" sz="1200" b="0"/>
          </a:p>
        </p:txBody>
      </p:sp>
      <p:sp>
        <p:nvSpPr>
          <p:cNvPr id="23569" name="Text Box 19"/>
          <p:cNvSpPr txBox="1">
            <a:spLocks noChangeArrowheads="1"/>
          </p:cNvSpPr>
          <p:nvPr/>
        </p:nvSpPr>
        <p:spPr bwMode="auto">
          <a:xfrm>
            <a:off x="1968500" y="2867937"/>
            <a:ext cx="828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ja-JP" sz="1200">
                <a:ea typeface="ＭＳ 明朝"/>
                <a:cs typeface="ＭＳ 明朝"/>
              </a:rPr>
              <a:t>Dress</a:t>
            </a:r>
            <a:endParaRPr lang="en-US" sz="1200" b="0"/>
          </a:p>
        </p:txBody>
      </p:sp>
      <p:pic>
        <p:nvPicPr>
          <p:cNvPr id="23570" name="Picture 21" descr="wq-iceberg-underwater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01174"/>
            <a:ext cx="3340100" cy="421005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71" name="Text Box 22"/>
          <p:cNvSpPr txBox="1">
            <a:spLocks noChangeArrowheads="1"/>
          </p:cNvSpPr>
          <p:nvPr/>
        </p:nvSpPr>
        <p:spPr bwMode="auto">
          <a:xfrm>
            <a:off x="7150100" y="2237699"/>
            <a:ext cx="776288" cy="2365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US" altLang="ja-JP" sz="1600">
                <a:ea typeface="ＭＳ 明朝"/>
                <a:cs typeface="ＭＳ 明朝"/>
              </a:rPr>
              <a:t>Visible</a:t>
            </a:r>
            <a:endParaRPr lang="en-US" sz="1600"/>
          </a:p>
        </p:txBody>
      </p:sp>
      <p:sp>
        <p:nvSpPr>
          <p:cNvPr id="23572" name="Text Box 23"/>
          <p:cNvSpPr txBox="1">
            <a:spLocks noChangeArrowheads="1"/>
          </p:cNvSpPr>
          <p:nvPr/>
        </p:nvSpPr>
        <p:spPr bwMode="auto">
          <a:xfrm>
            <a:off x="7034213" y="5582562"/>
            <a:ext cx="830262" cy="544512"/>
          </a:xfrm>
          <a:prstGeom prst="rect">
            <a:avLst/>
          </a:prstGeom>
          <a:solidFill>
            <a:srgbClr val="C0C0C0">
              <a:alpha val="50195"/>
            </a:srgbClr>
          </a:solidFill>
          <a:ln w="38100">
            <a:noFill/>
            <a:miter lim="800000"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US" altLang="ja-JP" sz="1600">
                <a:solidFill>
                  <a:schemeClr val="bg1"/>
                </a:solidFill>
                <a:ea typeface="ＭＳ 明朝"/>
                <a:cs typeface="ＭＳ 明朝"/>
              </a:rPr>
              <a:t>Less Visible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115171" name="Line 35"/>
          <p:cNvSpPr>
            <a:spLocks noChangeShapeType="1"/>
          </p:cNvSpPr>
          <p:nvPr/>
        </p:nvSpPr>
        <p:spPr bwMode="auto">
          <a:xfrm flipV="1">
            <a:off x="3581400" y="2926674"/>
            <a:ext cx="4373563" cy="593725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15172" name="Line 36"/>
          <p:cNvSpPr>
            <a:spLocks noChangeShapeType="1"/>
          </p:cNvSpPr>
          <p:nvPr/>
        </p:nvSpPr>
        <p:spPr bwMode="auto">
          <a:xfrm flipV="1">
            <a:off x="1143000" y="3520399"/>
            <a:ext cx="2438400" cy="9144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75" name="Picture 37" descr="j04316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76200" y="4358599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6" name="Picture 38" descr="j04326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2453599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Lens of Culture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1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5171" grpId="0" animBg="1"/>
      <p:bldP spid="1115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683" name="Group 3"/>
          <p:cNvGrpSpPr>
            <a:grpSpLocks/>
          </p:cNvGrpSpPr>
          <p:nvPr/>
        </p:nvGrpSpPr>
        <p:grpSpPr bwMode="auto">
          <a:xfrm>
            <a:off x="5502275" y="3201322"/>
            <a:ext cx="2354263" cy="2257425"/>
            <a:chOff x="3466" y="1917"/>
            <a:chExt cx="1483" cy="1422"/>
          </a:xfrm>
        </p:grpSpPr>
        <p:sp>
          <p:nvSpPr>
            <p:cNvPr id="711684" name="Oval 4"/>
            <p:cNvSpPr>
              <a:spLocks noChangeArrowheads="1"/>
            </p:cNvSpPr>
            <p:nvPr/>
          </p:nvSpPr>
          <p:spPr bwMode="auto">
            <a:xfrm>
              <a:off x="3489" y="1917"/>
              <a:ext cx="1413" cy="1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ts val="600"/>
                </a:spcBef>
                <a:defRPr/>
              </a:pPr>
              <a:endParaRPr lang="en-US"/>
            </a:p>
          </p:txBody>
        </p:sp>
        <p:sp>
          <p:nvSpPr>
            <p:cNvPr id="25616" name="Text Box 5"/>
            <p:cNvSpPr txBox="1">
              <a:spLocks noChangeArrowheads="1"/>
            </p:cNvSpPr>
            <p:nvPr/>
          </p:nvSpPr>
          <p:spPr bwMode="auto">
            <a:xfrm>
              <a:off x="3466" y="2441"/>
              <a:ext cx="1483" cy="3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2300"/>
                <a:t>Generalizations</a:t>
              </a:r>
            </a:p>
          </p:txBody>
        </p:sp>
      </p:grpSp>
      <p:grpSp>
        <p:nvGrpSpPr>
          <p:cNvPr id="711686" name="Group 6"/>
          <p:cNvGrpSpPr>
            <a:grpSpLocks/>
          </p:cNvGrpSpPr>
          <p:nvPr/>
        </p:nvGrpSpPr>
        <p:grpSpPr bwMode="auto">
          <a:xfrm>
            <a:off x="1447800" y="3206084"/>
            <a:ext cx="2243138" cy="2257425"/>
            <a:chOff x="912" y="1920"/>
            <a:chExt cx="1413" cy="1422"/>
          </a:xfrm>
        </p:grpSpPr>
        <p:sp>
          <p:nvSpPr>
            <p:cNvPr id="711687" name="Oval 7"/>
            <p:cNvSpPr>
              <a:spLocks noChangeArrowheads="1"/>
            </p:cNvSpPr>
            <p:nvPr/>
          </p:nvSpPr>
          <p:spPr bwMode="auto">
            <a:xfrm>
              <a:off x="912" y="1920"/>
              <a:ext cx="1413" cy="1422"/>
            </a:xfrm>
            <a:prstGeom prst="ellipse">
              <a:avLst/>
            </a:prstGeom>
            <a:gradFill rotWithShape="1">
              <a:gsLst>
                <a:gs pos="0">
                  <a:srgbClr val="597786">
                    <a:gamma/>
                    <a:shade val="0"/>
                    <a:invGamma/>
                  </a:srgbClr>
                </a:gs>
                <a:gs pos="50000">
                  <a:srgbClr val="597786"/>
                </a:gs>
                <a:gs pos="100000">
                  <a:srgbClr val="597786">
                    <a:gamma/>
                    <a:shade val="0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spcBef>
                  <a:spcPts val="600"/>
                </a:spcBef>
                <a:defRPr/>
              </a:pPr>
              <a:endParaRPr lang="en-US"/>
            </a:p>
          </p:txBody>
        </p:sp>
        <p:sp>
          <p:nvSpPr>
            <p:cNvPr id="25614" name="Text Box 8"/>
            <p:cNvSpPr txBox="1">
              <a:spLocks noChangeArrowheads="1"/>
            </p:cNvSpPr>
            <p:nvPr/>
          </p:nvSpPr>
          <p:spPr bwMode="auto">
            <a:xfrm>
              <a:off x="912" y="2448"/>
              <a:ext cx="1392" cy="3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sz="2400"/>
                <a:t>Stereotypes</a:t>
              </a:r>
            </a:p>
          </p:txBody>
        </p:sp>
      </p:grpSp>
      <p:sp>
        <p:nvSpPr>
          <p:cNvPr id="711689" name="Line 9"/>
          <p:cNvSpPr>
            <a:spLocks noChangeShapeType="1"/>
          </p:cNvSpPr>
          <p:nvPr/>
        </p:nvSpPr>
        <p:spPr bwMode="auto">
          <a:xfrm flipV="1">
            <a:off x="2590800" y="1986884"/>
            <a:ext cx="1295400" cy="1143000"/>
          </a:xfrm>
          <a:prstGeom prst="line">
            <a:avLst/>
          </a:prstGeom>
          <a:noFill/>
          <a:ln w="1270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0" name="Line 10"/>
          <p:cNvSpPr>
            <a:spLocks noChangeShapeType="1"/>
          </p:cNvSpPr>
          <p:nvPr/>
        </p:nvSpPr>
        <p:spPr bwMode="auto">
          <a:xfrm flipH="1" flipV="1">
            <a:off x="990600" y="2215484"/>
            <a:ext cx="1447800" cy="914400"/>
          </a:xfrm>
          <a:prstGeom prst="line">
            <a:avLst/>
          </a:prstGeom>
          <a:noFill/>
          <a:ln w="127000">
            <a:solidFill>
              <a:srgbClr val="990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1691" name="Line 11"/>
          <p:cNvSpPr>
            <a:spLocks noChangeShapeType="1"/>
          </p:cNvSpPr>
          <p:nvPr/>
        </p:nvSpPr>
        <p:spPr bwMode="auto">
          <a:xfrm>
            <a:off x="6096000" y="3358484"/>
            <a:ext cx="609600" cy="762000"/>
          </a:xfrm>
          <a:prstGeom prst="line">
            <a:avLst/>
          </a:prstGeom>
          <a:noFill/>
          <a:ln w="127000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1692" name="Line 12"/>
          <p:cNvSpPr>
            <a:spLocks noChangeShapeType="1"/>
          </p:cNvSpPr>
          <p:nvPr/>
        </p:nvSpPr>
        <p:spPr bwMode="auto">
          <a:xfrm>
            <a:off x="4953000" y="1986884"/>
            <a:ext cx="1066800" cy="1295400"/>
          </a:xfrm>
          <a:prstGeom prst="line">
            <a:avLst/>
          </a:prstGeom>
          <a:noFill/>
          <a:ln w="1270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3" name="Text Box 13"/>
          <p:cNvSpPr txBox="1">
            <a:spLocks noChangeArrowheads="1"/>
          </p:cNvSpPr>
          <p:nvPr/>
        </p:nvSpPr>
        <p:spPr bwMode="auto">
          <a:xfrm>
            <a:off x="0" y="1453484"/>
            <a:ext cx="9144000" cy="49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 INFORMATION</a:t>
            </a:r>
          </a:p>
        </p:txBody>
      </p:sp>
      <p:sp>
        <p:nvSpPr>
          <p:cNvPr id="711694" name="Text Box 14"/>
          <p:cNvSpPr txBox="1">
            <a:spLocks noChangeArrowheads="1"/>
          </p:cNvSpPr>
          <p:nvPr/>
        </p:nvSpPr>
        <p:spPr bwMode="auto">
          <a:xfrm>
            <a:off x="762000" y="5568284"/>
            <a:ext cx="3581400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800"/>
              <a:t>Fixed and oversimplified opinions, images or judgments</a:t>
            </a:r>
          </a:p>
        </p:txBody>
      </p:sp>
      <p:sp>
        <p:nvSpPr>
          <p:cNvPr id="711695" name="Text Box 15"/>
          <p:cNvSpPr txBox="1">
            <a:spLocks noChangeArrowheads="1"/>
          </p:cNvSpPr>
          <p:nvPr/>
        </p:nvSpPr>
        <p:spPr bwMode="auto">
          <a:xfrm>
            <a:off x="5410200" y="5568284"/>
            <a:ext cx="2667000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1800"/>
              <a:t>General statements, ideas or principles</a:t>
            </a:r>
          </a:p>
        </p:txBody>
      </p:sp>
      <p:sp>
        <p:nvSpPr>
          <p:cNvPr id="711696" name="Text Box 16"/>
          <p:cNvSpPr txBox="1">
            <a:spLocks noChangeArrowheads="1"/>
          </p:cNvSpPr>
          <p:nvPr/>
        </p:nvSpPr>
        <p:spPr bwMode="auto">
          <a:xfrm>
            <a:off x="152400" y="3842334"/>
            <a:ext cx="1219200" cy="1024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2286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15000"/>
              <a:buFont typeface="Arial" charset="0"/>
              <a:buNone/>
            </a:pPr>
            <a:r>
              <a:rPr lang="en-US" sz="1800" b="0" i="1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Always</a:t>
            </a:r>
          </a:p>
          <a:p>
            <a:pPr algn="ctr" defTabSz="2286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15000"/>
              <a:buFont typeface="Arial" charset="0"/>
              <a:buNone/>
            </a:pPr>
            <a:r>
              <a:rPr lang="en-US" sz="1800" b="0" i="1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Never</a:t>
            </a:r>
          </a:p>
          <a:p>
            <a:pPr algn="ctr" defTabSz="2286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15000"/>
              <a:buFont typeface="Arial" charset="0"/>
              <a:buNone/>
            </a:pPr>
            <a:r>
              <a:rPr lang="en-US" sz="1800" b="0" i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All</a:t>
            </a:r>
            <a:endParaRPr lang="en-US" sz="1800" b="0" i="1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11697" name="Text Box 17"/>
          <p:cNvSpPr txBox="1">
            <a:spLocks noChangeArrowheads="1"/>
          </p:cNvSpPr>
          <p:nvPr/>
        </p:nvSpPr>
        <p:spPr bwMode="auto">
          <a:xfrm>
            <a:off x="7848600" y="3637414"/>
            <a:ext cx="1219200" cy="141269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2286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15000"/>
              <a:buFont typeface="Arial" charset="0"/>
              <a:buNone/>
            </a:pPr>
            <a:r>
              <a:rPr lang="en-US" sz="1800" b="0" i="1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Most</a:t>
            </a:r>
          </a:p>
          <a:p>
            <a:pPr algn="ctr" defTabSz="2286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15000"/>
              <a:buFont typeface="Arial" charset="0"/>
              <a:buNone/>
            </a:pPr>
            <a:r>
              <a:rPr lang="en-US" sz="1800" b="0" i="1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Many</a:t>
            </a:r>
          </a:p>
          <a:p>
            <a:pPr algn="ctr" defTabSz="2286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15000"/>
              <a:buFont typeface="Arial" charset="0"/>
              <a:buNone/>
            </a:pPr>
            <a:r>
              <a:rPr lang="en-US" sz="1800" b="0" i="1" dirty="0" smtClean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Often</a:t>
            </a:r>
            <a:endParaRPr lang="en-US" sz="1800" b="0" i="1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algn="ctr" defTabSz="2286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115000"/>
              <a:buFont typeface="Arial" charset="0"/>
              <a:buNone/>
            </a:pPr>
            <a:r>
              <a:rPr lang="en-US" sz="1800" b="0" i="1" dirty="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rPr>
              <a:t>Generally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Stereotypes &amp; Generalizations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1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1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1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9" grpId="0" animBg="1"/>
      <p:bldP spid="711690" grpId="0" animBg="1"/>
      <p:bldP spid="711691" grpId="0" animBg="1"/>
      <p:bldP spid="711692" grpId="0" animBg="1"/>
      <p:bldP spid="711693" grpId="0"/>
      <p:bldP spid="711694" grpId="0"/>
      <p:bldP spid="711695" grpId="0"/>
      <p:bldP spid="711696" grpId="0"/>
      <p:bldP spid="7116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j0439587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365250" y="1516028"/>
            <a:ext cx="641191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538538" y="1653169"/>
            <a:ext cx="2066925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/>
            <a:r>
              <a:rPr lang="en-US" sz="2000"/>
              <a:t>Professional Specialty</a:t>
            </a: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5578475" y="2381831"/>
            <a:ext cx="2060575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/>
            <a:r>
              <a:rPr lang="en-US" sz="2400"/>
              <a:t>Level of Experience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619500" y="2975556"/>
            <a:ext cx="1905000" cy="98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/>
            <a:r>
              <a:rPr lang="en-US" sz="2800"/>
              <a:t>Individual Style</a:t>
            </a:r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2047875" y="4482094"/>
            <a:ext cx="2066925" cy="836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/>
            <a:r>
              <a:rPr lang="en-US" sz="2400"/>
              <a:t>Corporate Culture</a:t>
            </a:r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5105400" y="4482094"/>
            <a:ext cx="1908175" cy="836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/>
            <a:r>
              <a:rPr lang="en-US" sz="2400"/>
              <a:t>National Culture</a:t>
            </a: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1611313" y="2521531"/>
            <a:ext cx="1600200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 eaLnBrk="0" hangingPunct="0"/>
            <a:r>
              <a:rPr lang="en-US" sz="2300" i="1"/>
              <a:t>What Else?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Culture &amp; Behaviors:  Key Factors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i="1" dirty="0" err="1">
                <a:solidFill>
                  <a:schemeClr val="accent1">
                    <a:lumMod val="75000"/>
                  </a:schemeClr>
                </a:solidFill>
              </a:rPr>
              <a:t>GlobeSmart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® Cultural Dimensions</a:t>
            </a:r>
          </a:p>
        </p:txBody>
      </p:sp>
      <p:sp>
        <p:nvSpPr>
          <p:cNvPr id="1213443" name="AutoShape 3"/>
          <p:cNvSpPr>
            <a:spLocks noChangeArrowheads="1"/>
          </p:cNvSpPr>
          <p:nvPr/>
        </p:nvSpPr>
        <p:spPr bwMode="auto">
          <a:xfrm>
            <a:off x="1905000" y="1657350"/>
            <a:ext cx="5486400" cy="760413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rgbClr val="C78127"/>
              </a:buClr>
              <a:defRPr/>
            </a:pPr>
            <a:r>
              <a:rPr lang="en-US" sz="1800">
                <a:solidFill>
                  <a:schemeClr val="bg1"/>
                </a:solidFill>
              </a:rPr>
              <a:t>Aspects of culture that represent a range of work styles in a multicultural work environment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80366"/>
            <a:ext cx="9144000" cy="289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9946" y="1569717"/>
            <a:ext cx="8229600" cy="487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indent="0">
              <a:buNone/>
            </a:pPr>
            <a:r>
              <a:rPr lang="en-US" sz="1800" b="0" dirty="0" smtClean="0"/>
              <a:t>Country placements on the chart are estimates of entire cultures based on the best information that is available to us. Users should not assume that all people from a culture will be identical to the specific placement of their culture on the Profile chart.   (The “bell curve” that appears when you select a country on the chart is a reminder that the country plots are simply averages; some people will be far to the left and some will be far to the right of the average plot for any given country.)</a:t>
            </a:r>
          </a:p>
          <a:p>
            <a:pPr marL="0" indent="0">
              <a:buNone/>
            </a:pPr>
            <a:r>
              <a:rPr lang="en-US" sz="1800" b="0" dirty="0" smtClean="0"/>
              <a:t>The country placements are a combination of the three data sets below:</a:t>
            </a:r>
          </a:p>
          <a:p>
            <a:pPr marL="638175" lvl="1" indent="-304800">
              <a:buFont typeface="Arial" pitchFamily="34" charset="0"/>
              <a:buChar char="•"/>
            </a:pPr>
            <a:r>
              <a:rPr lang="en-US" sz="1600" b="0" dirty="0" smtClean="0"/>
              <a:t>Merged data of four cross-cultural researchers: Hofstede, Schwartz, McCrae and </a:t>
            </a:r>
            <a:r>
              <a:rPr lang="en-US" sz="1600" b="0" dirty="0" err="1" smtClean="0"/>
              <a:t>Inglehart</a:t>
            </a:r>
            <a:r>
              <a:rPr lang="en-US" sz="1600" b="0" dirty="0" smtClean="0"/>
              <a:t>. We used the statistical averages of available country data on the cultural dimensions as they existed in the research literature from these researchers.</a:t>
            </a:r>
          </a:p>
          <a:p>
            <a:pPr marL="638175" lvl="1" indent="-304800">
              <a:buFont typeface="Arial" pitchFamily="34" charset="0"/>
              <a:buChar char="•"/>
            </a:pPr>
            <a:r>
              <a:rPr lang="en-US" sz="1600" b="0" dirty="0" smtClean="0"/>
              <a:t>GlobeSmart Profile User Data: We analyzed the data from 700,000 Profile users’ over the past several years, and combined this data with the data from the earlier research (mentioned above) to modify a number of the country placements.  The users were from more than 70 countries. </a:t>
            </a:r>
          </a:p>
          <a:p>
            <a:pPr marL="638175" lvl="1" indent="-304800">
              <a:buFont typeface="Arial" pitchFamily="34" charset="0"/>
              <a:buChar char="•"/>
            </a:pPr>
            <a:r>
              <a:rPr lang="en-US" sz="1600" b="0" dirty="0" smtClean="0"/>
              <a:t>Expert anecdotal data: We then incorporated expert opinions from Aperian Global trainers and associates living and working in countries around the world to make final adjustments to the country placements.</a:t>
            </a:r>
            <a:endParaRPr lang="en-US" sz="1600" b="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About the Sources for the Profiles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GlobeSmart ProfileSM (GP) &amp;#x0D;&amp;#x0A;Team Debriefing&amp;quot;&quot;/&gt;&lt;property id=&quot;20307&quot; value=&quot;540&quot;/&gt;&lt;/object&gt;&lt;object type=&quot;3&quot; unique_id=&quot;10005&quot;&gt;&lt;property id=&quot;20148&quot; value=&quot;5&quot;/&gt;&lt;property id=&quot;20300&quot; value=&quot;Slide 2 - &amp;quot;Objectives (Sample for Team Debriefing):&amp;quot;&quot;/&gt;&lt;property id=&quot;20307&quot; value=&quot;601&quot;/&gt;&lt;/object&gt;&lt;object type=&quot;3&quot; unique_id=&quot;10006&quot;&gt;&lt;property id=&quot;20148&quot; value=&quot;5&quot;/&gt;&lt;property id=&quot;20300&quot; value=&quot;Slide 3 - &amp;quot;Challenges for Working on a Global, Virtual Team&amp;quot;&quot;/&gt;&lt;property id=&quot;20307&quot; value=&quot;517&quot;/&gt;&lt;/object&gt;&lt;object type=&quot;3&quot; unique_id=&quot;10008&quot;&gt;&lt;property id=&quot;20148&quot; value=&quot;5&quot;/&gt;&lt;property id=&quot;20300&quot; value=&quot;Slide 5 - &amp;quot;Lens of Culture&amp;quot;&quot;/&gt;&lt;property id=&quot;20307&quot; value=&quot;526&quot;/&gt;&lt;/object&gt;&lt;object type=&quot;3&quot; unique_id=&quot;10009&quot;&gt;&lt;property id=&quot;20148&quot; value=&quot;5&quot;/&gt;&lt;property id=&quot;20300&quot; value=&quot;Slide 6 - &amp;quot;Stereotypes &amp;amp; Generalizations&amp;quot;&quot;/&gt;&lt;property id=&quot;20307&quot; value=&quot;368&quot;/&gt;&lt;/object&gt;&lt;object type=&quot;3&quot; unique_id=&quot;10010&quot;&gt;&lt;property id=&quot;20148&quot; value=&quot;5&quot;/&gt;&lt;property id=&quot;20300&quot; value=&quot;Slide 7 - &amp;quot;Culture &amp;amp; Behaviors:  Key Factors&amp;quot;&quot;/&gt;&lt;property id=&quot;20307&quot; value=&quot;478&quot;/&gt;&lt;/object&gt;&lt;object type=&quot;3&quot; unique_id=&quot;10011&quot;&gt;&lt;property id=&quot;20148&quot; value=&quot;5&quot;/&gt;&lt;property id=&quot;20300&quot; value=&quot;Slide 8 - &amp;quot;GlobeSmart® Cultural Dimensions&amp;quot;&quot;/&gt;&lt;property id=&quot;20307&quot; value=&quot;565&quot;/&gt;&lt;/object&gt;&lt;object type=&quot;3&quot; unique_id=&quot;10012&quot;&gt;&lt;property id=&quot;20148&quot; value=&quot;5&quot;/&gt;&lt;property id=&quot;20300&quot; value=&quot;Slide 9 - &amp;quot;Information About the Sources for the Profiles&amp;quot;&quot;/&gt;&lt;property id=&quot;20307&quot; value=&quot;604&quot;/&gt;&lt;/object&gt;&lt;object type=&quot;3&quot; unique_id=&quot;10013&quot;&gt;&lt;property id=&quot;20148&quot; value=&quot;5&quot;/&gt;&lt;property id=&quot;20300&quot; value=&quot;Slide 10 - &amp;quot;How to Use the &amp;#x0D;&amp;#x0A;GlobeSmart ProfileSM&amp;quot;&quot;/&gt;&lt;property id=&quot;20307&quot; value=&quot;573&quot;/&gt;&lt;/object&gt;&lt;object type=&quot;3&quot; unique_id=&quot;10014&quot;&gt;&lt;property id=&quot;20148&quot; value=&quot;5&quot;/&gt;&lt;property id=&quot;20300&quot; value=&quot;Slide 11 - &amp;quot;Key Dimensions of Culture: &amp;#x0D;&amp;#x0A;Independent  Interdependent&amp;quot;&quot;/&gt;&lt;property id=&quot;20307&quot; value=&quot;301&quot;/&gt;&lt;/object&gt;&lt;object type=&quot;3&quot; unique_id=&quot;10016&quot;&gt;&lt;property id=&quot;20148&quot; value=&quot;5&quot;/&gt;&lt;property id=&quot;20300&quot; value=&quot;Slide 12 - &amp;quot;Key Dimensions of Culture: &amp;#x0D;&amp;#x0A;Egalitarianism  Status&amp;quot;&quot;/&gt;&lt;property id=&quot;20307&quot; value=&quot;575&quot;/&gt;&lt;/object&gt;&lt;object type=&quot;3&quot; unique_id=&quot;10017&quot;&gt;&lt;property id=&quot;20148&quot; value=&quot;5&quot;/&gt;&lt;property id=&quot;20300&quot; value=&quot;Slide 13 - &amp;quot;Key Dimensions of Culture: &amp;#x0D;&amp;#x0A;Risk  Certainty&amp;quot;&quot;/&gt;&lt;property id=&quot;20307&quot; value=&quot;303&quot;/&gt;&lt;/object&gt;&lt;object type=&quot;3&quot; unique_id=&quot;10018&quot;&gt;&lt;property id=&quot;20148&quot; value=&quot;5&quot;/&gt;&lt;property id=&quot;20300&quot; value=&quot;Slide 14 - &amp;quot;Key Dimensions of Culture: &amp;#x0D;&amp;#x0A;Direct  Indirect&amp;quot;&quot;/&gt;&lt;property id=&quot;20307&quot; value=&quot;304&quot;/&gt;&lt;/object&gt;&lt;object type=&quot;3&quot; unique_id=&quot;10022&quot;&gt;&lt;property id=&quot;20148&quot; value=&quot;5&quot;/&gt;&lt;property id=&quot;20300&quot; value=&quot;Slide 16 - &amp;quot;GlobeSmart® Team Profile&amp;quot;&quot;/&gt;&lt;property id=&quot;20307&quot; value=&quot;605&quot;/&gt;&lt;/object&gt;&lt;object type=&quot;3&quot; unique_id=&quot;10023&quot;&gt;&lt;property id=&quot;20148&quot; value=&quot;5&quot;/&gt;&lt;property id=&quot;20300&quot; value=&quot;Slide 17 - &amp;quot;Profile Team Debrief&amp;quot;&quot;/&gt;&lt;property id=&quot;20307&quot; value=&quot;586&quot;/&gt;&lt;/object&gt;&lt;object type=&quot;3&quot; unique_id=&quot;10195&quot;&gt;&lt;property id=&quot;20148&quot; value=&quot;5&quot;/&gt;&lt;property id=&quot;20300&quot; value=&quot;Slide 15 - &amp;quot;Key Dimensions of Culture: &amp;#x0D;&amp;#x0A;Task  Relationship&amp;quot;&quot;/&gt;&lt;property id=&quot;20307&quot; value=&quot;606&quot;/&gt;&lt;/object&gt;&lt;object type=&quot;3&quot; unique_id=&quot;10341&quot;&gt;&lt;property id=&quot;20148&quot; value=&quot;5&quot;/&gt;&lt;property id=&quot;20300&quot; value=&quot;Slide 4 - &amp;quot;What is “Culture?”&amp;quot;&quot;/&gt;&lt;property id=&quot;20307&quot; value=&quot;60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14905</TotalTime>
  <Words>1304</Words>
  <Application>Microsoft Office PowerPoint</Application>
  <PresentationFormat>On-screen Show (4:3)</PresentationFormat>
  <Paragraphs>236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GlobeSmart ProfileSM (GP)  Team Debriefing</vt:lpstr>
      <vt:lpstr>Objectives (Sample for Team Debriefing):</vt:lpstr>
      <vt:lpstr>Challenges for Working on a Global, Virtual Team</vt:lpstr>
      <vt:lpstr>What is “Culture?”</vt:lpstr>
      <vt:lpstr>Lens of Culture</vt:lpstr>
      <vt:lpstr>Stereotypes &amp; Generalizations</vt:lpstr>
      <vt:lpstr>Culture &amp; Behaviors:  Key Factors</vt:lpstr>
      <vt:lpstr>GlobeSmart® Cultural Dimensions</vt:lpstr>
      <vt:lpstr>Information About the Sources for the Profiles</vt:lpstr>
      <vt:lpstr>How to Use the  GlobeSmart ProfileSM</vt:lpstr>
      <vt:lpstr>Key Dimensions of Culture:  Independent  Interdependent</vt:lpstr>
      <vt:lpstr>Key Dimensions of Culture:  Egalitarianism  Status</vt:lpstr>
      <vt:lpstr>Key Dimensions of Culture:  Risk  Certainty</vt:lpstr>
      <vt:lpstr>Key Dimensions of Culture:  Direct  Indirect</vt:lpstr>
      <vt:lpstr>Key Dimensions of Culture:  Task  Relationship</vt:lpstr>
      <vt:lpstr>GlobeSmart® Team Profile</vt:lpstr>
      <vt:lpstr>Profile Team Debrief</vt:lpstr>
    </vt:vector>
  </TitlesOfParts>
  <Company>Aperian Global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Globally</dc:title>
  <dc:creator>Sonya Kaleel</dc:creator>
  <cp:lastModifiedBy>agreco</cp:lastModifiedBy>
  <cp:revision>871</cp:revision>
  <dcterms:created xsi:type="dcterms:W3CDTF">2006-10-25T20:25:15Z</dcterms:created>
  <dcterms:modified xsi:type="dcterms:W3CDTF">2014-05-01T13:54:29Z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WG Generic Facilitator Deck</vt:lpwstr>
  </property>
  <property fmtid="{D5CDD505-2E9C-101B-9397-08002B2CF9AE}" pid="3" name="Material Type">
    <vt:lpwstr>Bundles</vt:lpwstr>
  </property>
  <property fmtid="{D5CDD505-2E9C-101B-9397-08002B2CF9AE}" pid="4" name="Category0">
    <vt:lpwstr>Working Globally</vt:lpwstr>
  </property>
  <property fmtid="{D5CDD505-2E9C-101B-9397-08002B2CF9AE}" pid="5" name="Client">
    <vt:lpwstr>General Version</vt:lpwstr>
  </property>
  <property fmtid="{D5CDD505-2E9C-101B-9397-08002B2CF9AE}" pid="6" name="Format">
    <vt:lpwstr>US Letter</vt:lpwstr>
  </property>
  <property fmtid="{D5CDD505-2E9C-101B-9397-08002B2CF9AE}" pid="7" name="Version0">
    <vt:lpwstr>v1004</vt:lpwstr>
  </property>
  <property fmtid="{D5CDD505-2E9C-101B-9397-08002B2CF9AE}" pid="8" name="Mimeo Upload Date">
    <vt:lpwstr/>
  </property>
</Properties>
</file>