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846" r:id="rId2"/>
    <p:sldId id="733" r:id="rId3"/>
    <p:sldId id="790" r:id="rId4"/>
    <p:sldId id="581" r:id="rId5"/>
    <p:sldId id="734" r:id="rId6"/>
    <p:sldId id="599" r:id="rId7"/>
    <p:sldId id="800" r:id="rId8"/>
    <p:sldId id="828" r:id="rId9"/>
    <p:sldId id="829" r:id="rId10"/>
    <p:sldId id="830" r:id="rId11"/>
    <p:sldId id="840" r:id="rId12"/>
    <p:sldId id="831" r:id="rId13"/>
    <p:sldId id="832" r:id="rId14"/>
    <p:sldId id="841" r:id="rId15"/>
    <p:sldId id="842" r:id="rId16"/>
    <p:sldId id="843" r:id="rId17"/>
    <p:sldId id="844" r:id="rId18"/>
    <p:sldId id="845" r:id="rId19"/>
    <p:sldId id="792" r:id="rId20"/>
    <p:sldId id="795" r:id="rId21"/>
    <p:sldId id="793" r:id="rId22"/>
    <p:sldId id="850" r:id="rId23"/>
    <p:sldId id="851" r:id="rId24"/>
    <p:sldId id="852" r:id="rId25"/>
    <p:sldId id="794" r:id="rId26"/>
    <p:sldId id="586" r:id="rId27"/>
    <p:sldId id="587" r:id="rId28"/>
    <p:sldId id="589" r:id="rId29"/>
    <p:sldId id="592" r:id="rId30"/>
    <p:sldId id="598" r:id="rId31"/>
    <p:sldId id="743" r:id="rId32"/>
    <p:sldId id="847" r:id="rId33"/>
    <p:sldId id="848" r:id="rId34"/>
    <p:sldId id="849" r:id="rId35"/>
  </p:sldIdLst>
  <p:sldSz cx="10688638" cy="7562850"/>
  <p:notesSz cx="7099300" cy="10234613"/>
  <p:custDataLst>
    <p:tags r:id="rId38"/>
  </p:custDataLst>
  <p:defaultTextStyle>
    <a:defPPr>
      <a:defRPr lang="nl-NL"/>
    </a:defPPr>
    <a:lvl1pPr algn="l" rtl="0" fontAlgn="base">
      <a:spcBef>
        <a:spcPct val="0"/>
      </a:spcBef>
      <a:spcAft>
        <a:spcPct val="0"/>
      </a:spcAft>
      <a:defRPr sz="2700" kern="1200">
        <a:solidFill>
          <a:schemeClr val="tx1"/>
        </a:solidFill>
        <a:latin typeface="Arial" pitchFamily="34" charset="0"/>
        <a:ea typeface="+mn-ea"/>
        <a:cs typeface="+mn-cs"/>
      </a:defRPr>
    </a:lvl1pPr>
    <a:lvl2pPr marL="520648" indent="-63494" algn="l" rtl="0" fontAlgn="base">
      <a:spcBef>
        <a:spcPct val="0"/>
      </a:spcBef>
      <a:spcAft>
        <a:spcPct val="0"/>
      </a:spcAft>
      <a:defRPr sz="2700" kern="1200">
        <a:solidFill>
          <a:schemeClr val="tx1"/>
        </a:solidFill>
        <a:latin typeface="Arial" pitchFamily="34" charset="0"/>
        <a:ea typeface="+mn-ea"/>
        <a:cs typeface="+mn-cs"/>
      </a:defRPr>
    </a:lvl2pPr>
    <a:lvl3pPr marL="1041298" indent="-126988" algn="l" rtl="0" fontAlgn="base">
      <a:spcBef>
        <a:spcPct val="0"/>
      </a:spcBef>
      <a:spcAft>
        <a:spcPct val="0"/>
      </a:spcAft>
      <a:defRPr sz="2700" kern="1200">
        <a:solidFill>
          <a:schemeClr val="tx1"/>
        </a:solidFill>
        <a:latin typeface="Arial" pitchFamily="34" charset="0"/>
        <a:ea typeface="+mn-ea"/>
        <a:cs typeface="+mn-cs"/>
      </a:defRPr>
    </a:lvl3pPr>
    <a:lvl4pPr marL="1563534" indent="-192069" algn="l" rtl="0" fontAlgn="base">
      <a:spcBef>
        <a:spcPct val="0"/>
      </a:spcBef>
      <a:spcAft>
        <a:spcPct val="0"/>
      </a:spcAft>
      <a:defRPr sz="2700" kern="1200">
        <a:solidFill>
          <a:schemeClr val="tx1"/>
        </a:solidFill>
        <a:latin typeface="Arial" pitchFamily="34" charset="0"/>
        <a:ea typeface="+mn-ea"/>
        <a:cs typeface="+mn-cs"/>
      </a:defRPr>
    </a:lvl4pPr>
    <a:lvl5pPr marL="2084183" indent="-255563" algn="l" rtl="0" fontAlgn="base">
      <a:spcBef>
        <a:spcPct val="0"/>
      </a:spcBef>
      <a:spcAft>
        <a:spcPct val="0"/>
      </a:spcAft>
      <a:defRPr sz="2700" kern="1200">
        <a:solidFill>
          <a:schemeClr val="tx1"/>
        </a:solidFill>
        <a:latin typeface="Arial" pitchFamily="34" charset="0"/>
        <a:ea typeface="+mn-ea"/>
        <a:cs typeface="+mn-cs"/>
      </a:defRPr>
    </a:lvl5pPr>
    <a:lvl6pPr marL="2285775" algn="l" defTabSz="914310" rtl="0" eaLnBrk="1" latinLnBrk="0" hangingPunct="1">
      <a:defRPr sz="2700" kern="1200">
        <a:solidFill>
          <a:schemeClr val="tx1"/>
        </a:solidFill>
        <a:latin typeface="Arial" pitchFamily="34" charset="0"/>
        <a:ea typeface="+mn-ea"/>
        <a:cs typeface="+mn-cs"/>
      </a:defRPr>
    </a:lvl6pPr>
    <a:lvl7pPr marL="2742930" algn="l" defTabSz="914310" rtl="0" eaLnBrk="1" latinLnBrk="0" hangingPunct="1">
      <a:defRPr sz="2700" kern="1200">
        <a:solidFill>
          <a:schemeClr val="tx1"/>
        </a:solidFill>
        <a:latin typeface="Arial" pitchFamily="34" charset="0"/>
        <a:ea typeface="+mn-ea"/>
        <a:cs typeface="+mn-cs"/>
      </a:defRPr>
    </a:lvl7pPr>
    <a:lvl8pPr marL="3200085" algn="l" defTabSz="914310" rtl="0" eaLnBrk="1" latinLnBrk="0" hangingPunct="1">
      <a:defRPr sz="2700" kern="1200">
        <a:solidFill>
          <a:schemeClr val="tx1"/>
        </a:solidFill>
        <a:latin typeface="Arial" pitchFamily="34" charset="0"/>
        <a:ea typeface="+mn-ea"/>
        <a:cs typeface="+mn-cs"/>
      </a:defRPr>
    </a:lvl8pPr>
    <a:lvl9pPr marL="3657240" algn="l" defTabSz="914310" rtl="0" eaLnBrk="1" latinLnBrk="0" hangingPunct="1">
      <a:defRPr sz="27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9837"/>
    <a:srgbClr val="0097D0"/>
    <a:srgbClr val="A6AAAE"/>
    <a:srgbClr val="F47D20"/>
    <a:srgbClr val="25567F"/>
    <a:srgbClr val="C9E4EF"/>
    <a:srgbClr val="74787C"/>
    <a:srgbClr val="A0D0E4"/>
    <a:srgbClr val="598837"/>
    <a:srgbClr val="EDB8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77971" autoAdjust="0"/>
  </p:normalViewPr>
  <p:slideViewPr>
    <p:cSldViewPr showGuides="1">
      <p:cViewPr varScale="1">
        <p:scale>
          <a:sx n="60" d="100"/>
          <a:sy n="60" d="100"/>
        </p:scale>
        <p:origin x="-1446" y="-90"/>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46"/>
    </p:cViewPr>
  </p:sorterViewPr>
  <p:notesViewPr>
    <p:cSldViewPr showGuides="1">
      <p:cViewPr varScale="1">
        <p:scale>
          <a:sx n="43" d="100"/>
          <a:sy n="43" d="100"/>
        </p:scale>
        <p:origin x="-900" y="-108"/>
      </p:cViewPr>
      <p:guideLst>
        <p:guide orient="horz"/>
        <p:guide/>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3" name="Rectangle 17"/>
          <p:cNvSpPr>
            <a:spLocks noGrp="1" noChangeArrowheads="1"/>
          </p:cNvSpPr>
          <p:nvPr>
            <p:ph type="sldNum" sz="quarter" idx="3"/>
          </p:nvPr>
        </p:nvSpPr>
        <p:spPr bwMode="auto">
          <a:xfrm>
            <a:off x="754304" y="10040214"/>
            <a:ext cx="377972" cy="13069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a:latin typeface="Arial" charset="0"/>
              </a:defRPr>
            </a:lvl1pPr>
          </a:lstStyle>
          <a:p>
            <a:pPr>
              <a:defRPr/>
            </a:pPr>
            <a:fld id="{8DD5EA6B-04FC-4A3B-BC1B-408D833B4001}" type="slidenum">
              <a:rPr lang="zh-CN" altLang="nl-NL"/>
              <a:pPr>
                <a:defRPr/>
              </a:pPr>
              <a:t>‹#›</a:t>
            </a:fld>
            <a:endParaRPr lang="nl-NL" altLang="zh-CN"/>
          </a:p>
        </p:txBody>
      </p:sp>
    </p:spTree>
    <p:extLst>
      <p:ext uri="{BB962C8B-B14F-4D97-AF65-F5344CB8AC3E}">
        <p14:creationId xmlns="" xmlns:p14="http://schemas.microsoft.com/office/powerpoint/2010/main" val="24324224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G-logo.jpg"/>
          <p:cNvPicPr>
            <a:picLocks noChangeAspect="1"/>
          </p:cNvPicPr>
          <p:nvPr/>
        </p:nvPicPr>
        <p:blipFill>
          <a:blip r:embed="rId2"/>
          <a:stretch>
            <a:fillRect/>
          </a:stretch>
        </p:blipFill>
        <p:spPr>
          <a:xfrm>
            <a:off x="5378450" y="606267"/>
            <a:ext cx="1187221" cy="548640"/>
          </a:xfrm>
          <a:prstGeom prst="rect">
            <a:avLst/>
          </a:prstGeom>
        </p:spPr>
      </p:pic>
      <p:sp>
        <p:nvSpPr>
          <p:cNvPr id="158722" name="Rectangle 4"/>
          <p:cNvSpPr>
            <a:spLocks noGrp="1" noRot="1" noChangeAspect="1" noChangeArrowheads="1" noTextEdit="1"/>
          </p:cNvSpPr>
          <p:nvPr>
            <p:ph type="sldImg" idx="2"/>
          </p:nvPr>
        </p:nvSpPr>
        <p:spPr bwMode="auto">
          <a:xfrm>
            <a:off x="1025525" y="1681163"/>
            <a:ext cx="4962525" cy="3511550"/>
          </a:xfrm>
          <a:prstGeom prst="rect">
            <a:avLst/>
          </a:prstGeom>
          <a:noFill/>
          <a:ln w="9525">
            <a:solidFill>
              <a:schemeClr val="bg1">
                <a:lumMod val="95000"/>
              </a:schemeClr>
            </a:solidFill>
            <a:miter lim="800000"/>
            <a:headEnd/>
            <a:tailEnd/>
          </a:ln>
          <a:effectLst>
            <a:outerShdw blurRad="50800" dist="38100" dir="2700000" algn="tl" rotWithShape="0">
              <a:prstClr val="black">
                <a:alpha val="40000"/>
              </a:prstClr>
            </a:outerShdw>
          </a:effectLst>
        </p:spPr>
      </p:sp>
      <p:sp>
        <p:nvSpPr>
          <p:cNvPr id="11" name="Slide Number Placeholder 10"/>
          <p:cNvSpPr>
            <a:spLocks noGrp="1"/>
          </p:cNvSpPr>
          <p:nvPr>
            <p:ph type="sldNum" sz="quarter" idx="5"/>
          </p:nvPr>
        </p:nvSpPr>
        <p:spPr>
          <a:xfrm>
            <a:off x="5607050" y="9460706"/>
            <a:ext cx="914400" cy="304800"/>
          </a:xfrm>
          <a:prstGeom prst="rect">
            <a:avLst/>
          </a:prstGeom>
        </p:spPr>
        <p:txBody>
          <a:bodyPr vert="horz" lIns="91440" tIns="45720" rIns="91440" bIns="45720" rtlCol="0" anchor="ctr"/>
          <a:lstStyle>
            <a:lvl1pPr algn="r">
              <a:defRPr sz="900">
                <a:solidFill>
                  <a:srgbClr val="74787C"/>
                </a:solidFill>
              </a:defRPr>
            </a:lvl1pPr>
          </a:lstStyle>
          <a:p>
            <a:fld id="{D13C9A04-18E9-4EEA-923B-33E987CB381A}" type="slidenum">
              <a:rPr lang="en-US" smtClean="0"/>
              <a:pPr/>
              <a:t>‹#›</a:t>
            </a:fld>
            <a:endParaRPr lang="en-US" dirty="0"/>
          </a:p>
        </p:txBody>
      </p:sp>
      <p:sp>
        <p:nvSpPr>
          <p:cNvPr id="16" name="Rectangle 15"/>
          <p:cNvSpPr/>
          <p:nvPr/>
        </p:nvSpPr>
        <p:spPr>
          <a:xfrm>
            <a:off x="457200" y="9460706"/>
            <a:ext cx="4343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b="0" dirty="0" smtClean="0">
                <a:solidFill>
                  <a:srgbClr val="74787C"/>
                </a:solidFill>
                <a:latin typeface="Arial" pitchFamily="34" charset="0"/>
                <a:cs typeface="Arial" pitchFamily="34" charset="0"/>
              </a:rPr>
              <a:t>Working</a:t>
            </a:r>
            <a:r>
              <a:rPr lang="en-US" sz="900" b="0" baseline="0" dirty="0" smtClean="0">
                <a:solidFill>
                  <a:srgbClr val="74787C"/>
                </a:solidFill>
                <a:latin typeface="Arial" pitchFamily="34" charset="0"/>
                <a:cs typeface="Arial" pitchFamily="34" charset="0"/>
              </a:rPr>
              <a:t> Globally</a:t>
            </a:r>
            <a:r>
              <a:rPr lang="en-US" sz="900" b="0" dirty="0" smtClean="0">
                <a:solidFill>
                  <a:srgbClr val="74787C"/>
                </a:solidFill>
                <a:latin typeface="Arial" pitchFamily="34" charset="0"/>
                <a:cs typeface="Arial" pitchFamily="34" charset="0"/>
              </a:rPr>
              <a:t>| © Aperian Global v1306</a:t>
            </a:r>
          </a:p>
        </p:txBody>
      </p:sp>
      <p:sp>
        <p:nvSpPr>
          <p:cNvPr id="23" name="Header Placeholder 22"/>
          <p:cNvSpPr>
            <a:spLocks noGrp="1"/>
          </p:cNvSpPr>
          <p:nvPr>
            <p:ph type="hdr" sz="quarter"/>
          </p:nvPr>
        </p:nvSpPr>
        <p:spPr>
          <a:xfrm>
            <a:off x="501651" y="392907"/>
            <a:ext cx="4876800" cy="739775"/>
          </a:xfrm>
          <a:prstGeom prst="rect">
            <a:avLst/>
          </a:prstGeom>
        </p:spPr>
        <p:txBody>
          <a:bodyPr vert="horz" lIns="91440" tIns="45720" rIns="91440" bIns="45720" rtlCol="0" anchor="b"/>
          <a:lstStyle>
            <a:lvl1pPr algn="l">
              <a:defRPr sz="1600">
                <a:solidFill>
                  <a:srgbClr val="25567F"/>
                </a:solidFill>
              </a:defRPr>
            </a:lvl1pPr>
          </a:lstStyle>
          <a:p>
            <a:r>
              <a:rPr lang="en-US" dirty="0" smtClean="0"/>
              <a:t>Insert Page Title</a:t>
            </a:r>
            <a:endParaRPr lang="en-US" dirty="0"/>
          </a:p>
        </p:txBody>
      </p:sp>
      <p:pic>
        <p:nvPicPr>
          <p:cNvPr id="24" name="Picture 23" descr="AG-blueheader.jpg"/>
          <p:cNvPicPr>
            <a:picLocks/>
          </p:cNvPicPr>
          <p:nvPr/>
        </p:nvPicPr>
        <p:blipFill>
          <a:blip r:embed="rId3"/>
          <a:srcRect b="89701"/>
          <a:stretch>
            <a:fillRect/>
          </a:stretch>
        </p:blipFill>
        <p:spPr>
          <a:xfrm>
            <a:off x="501651" y="1246064"/>
            <a:ext cx="6062472" cy="27432"/>
          </a:xfrm>
          <a:prstGeom prst="rect">
            <a:avLst/>
          </a:prstGeom>
        </p:spPr>
      </p:pic>
      <p:sp>
        <p:nvSpPr>
          <p:cNvPr id="8" name="Notes Placeholder 7"/>
          <p:cNvSpPr>
            <a:spLocks noGrp="1"/>
          </p:cNvSpPr>
          <p:nvPr>
            <p:ph type="body" sz="quarter" idx="3"/>
          </p:nvPr>
        </p:nvSpPr>
        <p:spPr>
          <a:xfrm>
            <a:off x="709613" y="5422105"/>
            <a:ext cx="5680075" cy="40441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73674822"/>
      </p:ext>
    </p:extLst>
  </p:cSld>
  <p:clrMap bg1="lt1" tx1="dk1" bg2="lt2" tx2="dk2" accent1="accent1" accent2="accent2" accent3="accent3" accent4="accent4" accent5="accent5" accent6="accent6" hlink="hlink" folHlink="folHlink"/>
  <p:hf hdr="0" dt="0"/>
  <p:notesStyle>
    <a:lvl1pPr algn="l" rtl="0" eaLnBrk="0" fontAlgn="base" hangingPunct="0">
      <a:lnSpc>
        <a:spcPct val="150000"/>
      </a:lnSpc>
      <a:spcBef>
        <a:spcPct val="30000"/>
      </a:spcBef>
      <a:spcAft>
        <a:spcPct val="0"/>
      </a:spcAft>
      <a:defRPr sz="1300" kern="1200">
        <a:solidFill>
          <a:schemeClr val="tx1"/>
        </a:solidFill>
        <a:latin typeface="Arial" pitchFamily="34" charset="0"/>
        <a:ea typeface="+mn-ea"/>
        <a:cs typeface="Arial" pitchFamily="34" charset="0"/>
      </a:defRPr>
    </a:lvl1pPr>
    <a:lvl2pPr marL="742877" indent="-285722" algn="l" rtl="0" eaLnBrk="0" fontAlgn="base" hangingPunct="0">
      <a:spcBef>
        <a:spcPct val="30000"/>
      </a:spcBef>
      <a:spcAft>
        <a:spcPct val="0"/>
      </a:spcAft>
      <a:defRPr sz="1100" kern="1200">
        <a:solidFill>
          <a:schemeClr val="tx1"/>
        </a:solidFill>
        <a:latin typeface="Arial" charset="0"/>
        <a:ea typeface="+mn-ea"/>
        <a:cs typeface="Arial" charset="0"/>
      </a:defRPr>
    </a:lvl2pPr>
    <a:lvl3pPr marL="1142887" indent="-228577" algn="l" rtl="0" eaLnBrk="0" fontAlgn="base" hangingPunct="0">
      <a:spcBef>
        <a:spcPct val="30000"/>
      </a:spcBef>
      <a:spcAft>
        <a:spcPct val="0"/>
      </a:spcAft>
      <a:defRPr sz="1100" kern="1200">
        <a:solidFill>
          <a:schemeClr val="tx1"/>
        </a:solidFill>
        <a:latin typeface="Arial" charset="0"/>
        <a:ea typeface="+mn-ea"/>
        <a:cs typeface="Arial" charset="0"/>
      </a:defRPr>
    </a:lvl3pPr>
    <a:lvl4pPr marL="1600043" indent="-228577" algn="l" rtl="0" eaLnBrk="0" fontAlgn="base" hangingPunct="0">
      <a:spcBef>
        <a:spcPct val="30000"/>
      </a:spcBef>
      <a:spcAft>
        <a:spcPct val="0"/>
      </a:spcAft>
      <a:defRPr sz="1100" kern="1200">
        <a:solidFill>
          <a:schemeClr val="tx1"/>
        </a:solidFill>
        <a:latin typeface="Arial" charset="0"/>
        <a:ea typeface="+mn-ea"/>
        <a:cs typeface="Arial" charset="0"/>
      </a:defRPr>
    </a:lvl4pPr>
    <a:lvl5pPr marL="2057197" indent="-228577" algn="l" rtl="0" eaLnBrk="0" fontAlgn="base" hangingPunct="0">
      <a:spcBef>
        <a:spcPct val="30000"/>
      </a:spcBef>
      <a:spcAft>
        <a:spcPct val="0"/>
      </a:spcAft>
      <a:defRPr sz="1100" kern="1200">
        <a:solidFill>
          <a:schemeClr val="tx1"/>
        </a:solidFill>
        <a:latin typeface="Arial" charset="0"/>
        <a:ea typeface="+mn-ea"/>
        <a:cs typeface="Arial" charset="0"/>
      </a:defRPr>
    </a:lvl5pPr>
    <a:lvl6pPr marL="2606927" algn="l" defTabSz="1042770" rtl="0" eaLnBrk="1" latinLnBrk="0" hangingPunct="1">
      <a:defRPr sz="1400" kern="1200">
        <a:solidFill>
          <a:schemeClr val="tx1"/>
        </a:solidFill>
        <a:latin typeface="+mn-lt"/>
        <a:ea typeface="+mn-ea"/>
        <a:cs typeface="+mn-cs"/>
      </a:defRPr>
    </a:lvl6pPr>
    <a:lvl7pPr marL="3128312" algn="l" defTabSz="1042770" rtl="0" eaLnBrk="1" latinLnBrk="0" hangingPunct="1">
      <a:defRPr sz="1400" kern="1200">
        <a:solidFill>
          <a:schemeClr val="tx1"/>
        </a:solidFill>
        <a:latin typeface="+mn-lt"/>
        <a:ea typeface="+mn-ea"/>
        <a:cs typeface="+mn-cs"/>
      </a:defRPr>
    </a:lvl7pPr>
    <a:lvl8pPr marL="3649696" algn="l" defTabSz="1042770" rtl="0" eaLnBrk="1" latinLnBrk="0" hangingPunct="1">
      <a:defRPr sz="1400" kern="1200">
        <a:solidFill>
          <a:schemeClr val="tx1"/>
        </a:solidFill>
        <a:latin typeface="+mn-lt"/>
        <a:ea typeface="+mn-ea"/>
        <a:cs typeface="+mn-cs"/>
      </a:defRPr>
    </a:lvl8pPr>
    <a:lvl9pPr marL="4171082" algn="l" defTabSz="104277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13C9A04-18E9-4EEA-923B-33E987CB381A}" type="slidenum">
              <a:rPr lang="en-US" smtClean="0"/>
              <a:pPr/>
              <a:t>2</a:t>
            </a:fld>
            <a:endParaRPr lang="en-US" dirty="0"/>
          </a:p>
        </p:txBody>
      </p:sp>
      <p:sp>
        <p:nvSpPr>
          <p:cNvPr id="9" name="Slide Image Placeholder 8"/>
          <p:cNvSpPr>
            <a:spLocks noGrp="1" noRot="1" noChangeAspect="1"/>
          </p:cNvSpPr>
          <p:nvPr>
            <p:ph type="sldImg" idx="2"/>
          </p:nvPr>
        </p:nvSpPr>
        <p:spPr>
          <a:xfrm>
            <a:off x="1022350" y="1535113"/>
            <a:ext cx="4967288" cy="3514725"/>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D13C9A04-18E9-4EEA-923B-33E987CB381A}" type="slidenum">
              <a:rPr lang="en-US" smtClean="0"/>
              <a:pPr/>
              <a:t>28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er Placeholder 4"/>
          <p:cNvSpPr>
            <a:spLocks noGrp="1"/>
          </p:cNvSpPr>
          <p:nvPr>
            <p:ph type="hdr" sz="quarter" idx="11"/>
          </p:nvPr>
        </p:nvSpPr>
        <p:spPr/>
        <p:txBody>
          <a:bodyPr/>
          <a:lstStyle/>
          <a:p>
            <a:r>
              <a:rPr lang="en-US" sz="1800" b="1" dirty="0" smtClean="0">
                <a:solidFill>
                  <a:srgbClr val="0097D0"/>
                </a:solidFill>
              </a:rPr>
              <a:t>Key Dimensions of Culture</a:t>
            </a:r>
            <a:endParaRPr lang="en-US" sz="1800" b="1" dirty="0">
              <a:solidFill>
                <a:srgbClr val="0097D0"/>
              </a:solidFill>
            </a:endParaRPr>
          </a:p>
        </p:txBody>
      </p:sp>
      <p:pic>
        <p:nvPicPr>
          <p:cNvPr id="44036" name="Picture 4"/>
          <p:cNvPicPr>
            <a:picLocks noChangeAspect="1" noChangeArrowheads="1"/>
          </p:cNvPicPr>
          <p:nvPr/>
        </p:nvPicPr>
        <p:blipFill>
          <a:blip r:embed="rId3"/>
          <a:srcRect/>
          <a:stretch>
            <a:fillRect/>
          </a:stretch>
        </p:blipFill>
        <p:spPr bwMode="auto">
          <a:xfrm>
            <a:off x="932920" y="1383506"/>
            <a:ext cx="5233461" cy="8305800"/>
          </a:xfrm>
          <a:prstGeom prst="rect">
            <a:avLst/>
          </a:prstGeom>
          <a:noFill/>
          <a:ln w="9525">
            <a:noFill/>
            <a:miter lim="800000"/>
            <a:headEnd/>
            <a:tailEnd/>
          </a:ln>
          <a:effectLst/>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13C9A04-18E9-4EEA-923B-33E987CB381A}" type="slidenum">
              <a:rPr lang="en-US" smtClean="0"/>
              <a:pPr/>
              <a:t>33</a:t>
            </a:fld>
            <a:endParaRPr lang="en-US" dirty="0"/>
          </a:p>
        </p:txBody>
      </p:sp>
      <p:cxnSp>
        <p:nvCxnSpPr>
          <p:cNvPr id="6" name="Straight Connector 5"/>
          <p:cNvCxnSpPr/>
          <p:nvPr/>
        </p:nvCxnSpPr>
        <p:spPr>
          <a:xfrm flipV="1">
            <a:off x="0" y="2"/>
            <a:ext cx="7099300" cy="10234613"/>
          </a:xfrm>
          <a:prstGeom prst="line">
            <a:avLst/>
          </a:prstGeom>
          <a:ln>
            <a:solidFill>
              <a:srgbClr val="F47D2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2"/>
            <a:ext cx="7099300" cy="10234613"/>
          </a:xfrm>
          <a:prstGeom prst="line">
            <a:avLst/>
          </a:prstGeom>
          <a:ln>
            <a:solidFill>
              <a:srgbClr val="F47D2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35250" y="4507706"/>
            <a:ext cx="1828800" cy="1338828"/>
          </a:xfrm>
          <a:prstGeom prst="rect">
            <a:avLst/>
          </a:prstGeom>
          <a:solidFill>
            <a:srgbClr val="0097D0"/>
          </a:solidFill>
        </p:spPr>
        <p:txBody>
          <a:bodyPr wrap="square" rtlCol="0">
            <a:spAutoFit/>
          </a:bodyPr>
          <a:lstStyle/>
          <a:p>
            <a:pPr algn="ctr"/>
            <a:r>
              <a:rPr lang="en-US" dirty="0" smtClean="0">
                <a:solidFill>
                  <a:schemeClr val="bg1"/>
                </a:solidFill>
              </a:rPr>
              <a:t>Do not print this page</a:t>
            </a:r>
            <a:endParaRPr lang="en-US" dirty="0">
              <a:solidFill>
                <a:schemeClr val="bg1"/>
              </a:solidFill>
            </a:endParaRPr>
          </a:p>
        </p:txBody>
      </p:sp>
      <p:sp>
        <p:nvSpPr>
          <p:cNvPr id="9" name="Notes Placeholder 8"/>
          <p:cNvSpPr>
            <a:spLocks noGrp="1"/>
          </p:cNvSpPr>
          <p:nvPr>
            <p:ph type="body" idx="1"/>
          </p:nvPr>
        </p:nvSpPr>
        <p:spPr/>
        <p:txBody>
          <a:bodyPr>
            <a:normAutofit/>
          </a:bodyPr>
          <a:lstStyle/>
          <a:p>
            <a:endParaRPr lang="da-DK"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13C9A04-18E9-4EEA-923B-33E987CB381A}" type="slidenum">
              <a:rPr lang="en-US" smtClean="0"/>
              <a:pPr/>
              <a:t>34</a:t>
            </a:fld>
            <a:endParaRPr lang="en-US" dirty="0"/>
          </a:p>
        </p:txBody>
      </p:sp>
      <p:cxnSp>
        <p:nvCxnSpPr>
          <p:cNvPr id="6" name="Straight Connector 5"/>
          <p:cNvCxnSpPr/>
          <p:nvPr/>
        </p:nvCxnSpPr>
        <p:spPr>
          <a:xfrm flipV="1">
            <a:off x="0" y="2"/>
            <a:ext cx="7099300" cy="10234613"/>
          </a:xfrm>
          <a:prstGeom prst="line">
            <a:avLst/>
          </a:prstGeom>
          <a:ln>
            <a:solidFill>
              <a:srgbClr val="F47D2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2"/>
            <a:ext cx="7099300" cy="10234613"/>
          </a:xfrm>
          <a:prstGeom prst="line">
            <a:avLst/>
          </a:prstGeom>
          <a:ln>
            <a:solidFill>
              <a:srgbClr val="F47D2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35250" y="4507706"/>
            <a:ext cx="1828800" cy="1338828"/>
          </a:xfrm>
          <a:prstGeom prst="rect">
            <a:avLst/>
          </a:prstGeom>
          <a:solidFill>
            <a:srgbClr val="0097D0"/>
          </a:solidFill>
        </p:spPr>
        <p:txBody>
          <a:bodyPr wrap="square" rtlCol="0">
            <a:spAutoFit/>
          </a:bodyPr>
          <a:lstStyle/>
          <a:p>
            <a:pPr algn="ctr"/>
            <a:r>
              <a:rPr lang="en-US" dirty="0" smtClean="0">
                <a:solidFill>
                  <a:schemeClr val="bg1"/>
                </a:solidFill>
              </a:rPr>
              <a:t>Do not print this page</a:t>
            </a:r>
            <a:endParaRPr lang="en-US" dirty="0">
              <a:solidFill>
                <a:schemeClr val="bg1"/>
              </a:solidFill>
            </a:endParaRPr>
          </a:p>
        </p:txBody>
      </p:sp>
      <p:sp>
        <p:nvSpPr>
          <p:cNvPr id="9" name="Notes Placeholder 8"/>
          <p:cNvSpPr>
            <a:spLocks noGrp="1"/>
          </p:cNvSpPr>
          <p:nvPr>
            <p:ph type="body" idx="1"/>
          </p:nvPr>
        </p:nvSpPr>
        <p:spPr/>
        <p:txBody>
          <a:bodyPr>
            <a:normAutofit/>
          </a:bodyPr>
          <a:lstStyle/>
          <a:p>
            <a:endParaRPr lang="da-DK"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Arial" pitchFamily="34" charset="0"/>
              </a:rPr>
              <a:t>Have them go around room and announce.</a:t>
            </a:r>
          </a:p>
          <a:p>
            <a:pPr eaLnBrk="1" hangingPunct="1"/>
            <a:endParaRPr lang="en-US" dirty="0" smtClean="0">
              <a:latin typeface="Arial" pitchFamily="34" charset="0"/>
            </a:endParaRPr>
          </a:p>
          <a:p>
            <a:pPr eaLnBrk="1" hangingPunct="1"/>
            <a:r>
              <a:rPr lang="en-US" dirty="0" smtClean="0">
                <a:latin typeface="Arial" pitchFamily="34" charset="0"/>
              </a:rPr>
              <a:t>If larger group (5 or more), have them chat in their responses.</a:t>
            </a:r>
          </a:p>
          <a:p>
            <a:pPr eaLnBrk="1" hangingPunct="1"/>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D13C9A04-18E9-4EEA-923B-33E987CB381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C9A04-18E9-4EEA-923B-33E987CB381A}"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pPr defTabSz="970669"/>
            <a:fld id="{E4F0E330-EA7B-4AC5-BAA9-7934DF1E36BD}" type="slidenum">
              <a:rPr lang="en-US" smtClean="0"/>
              <a:pPr defTabSz="970669"/>
              <a:t>9</a:t>
            </a:fld>
            <a:endParaRPr lang="en-US" dirty="0" smtClean="0"/>
          </a:p>
        </p:txBody>
      </p:sp>
      <p:sp>
        <p:nvSpPr>
          <p:cNvPr id="17410" name="Rectangle 7"/>
          <p:cNvSpPr txBox="1">
            <a:spLocks noGrp="1" noChangeArrowheads="1"/>
          </p:cNvSpPr>
          <p:nvPr/>
        </p:nvSpPr>
        <p:spPr bwMode="auto">
          <a:xfrm>
            <a:off x="4021026" y="9720893"/>
            <a:ext cx="3076682" cy="511990"/>
          </a:xfrm>
          <a:prstGeom prst="rect">
            <a:avLst/>
          </a:prstGeom>
          <a:noFill/>
          <a:ln w="9525">
            <a:noFill/>
            <a:miter lim="800000"/>
            <a:headEnd/>
            <a:tailEnd/>
          </a:ln>
        </p:spPr>
        <p:txBody>
          <a:bodyPr lIns="99364" tIns="49682" rIns="99364" bIns="49682" anchor="b"/>
          <a:lstStyle/>
          <a:p>
            <a:pPr algn="r" defTabSz="989046">
              <a:spcBef>
                <a:spcPts val="631"/>
              </a:spcBef>
            </a:pPr>
            <a:fld id="{3D4B4B91-D0D3-43E1-A660-F318C4A79F1A}" type="slidenum">
              <a:rPr lang="en-US" sz="1400"/>
              <a:pPr algn="r" defTabSz="989046">
                <a:spcBef>
                  <a:spcPts val="631"/>
                </a:spcBef>
              </a:pPr>
              <a:t>9</a:t>
            </a:fld>
            <a:endParaRPr lang="en-US" sz="1400"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lIns="99364" tIns="49682" rIns="99364" bIns="49682"/>
          <a:lstStyle/>
          <a:p>
            <a:pPr eaLnBrk="1" hangingPunct="1"/>
            <a:endParaRPr lang="fr-FR"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649288" y="536575"/>
            <a:ext cx="5783262" cy="4094163"/>
          </a:xfrm>
          <a:ln/>
        </p:spPr>
      </p:sp>
      <p:sp>
        <p:nvSpPr>
          <p:cNvPr id="38915" name="Notes Placeholder 2"/>
          <p:cNvSpPr>
            <a:spLocks noGrp="1"/>
          </p:cNvSpPr>
          <p:nvPr>
            <p:ph type="body" idx="1"/>
          </p:nvPr>
        </p:nvSpPr>
        <p:spPr>
          <a:noFill/>
          <a:ln/>
        </p:spPr>
        <p:txBody>
          <a:bodyPr>
            <a:normAutofit fontScale="85000" lnSpcReduction="20000"/>
          </a:bodyPr>
          <a:lstStyle/>
          <a:p>
            <a:pPr eaLnBrk="1" hangingPunct="1">
              <a:lnSpc>
                <a:spcPct val="90000"/>
              </a:lnSpc>
            </a:pPr>
            <a:r>
              <a:rPr lang="en-US" dirty="0" smtClean="0">
                <a:latin typeface="Arial" pitchFamily="34" charset="0"/>
              </a:rPr>
              <a:t>“must know” list</a:t>
            </a:r>
          </a:p>
          <a:p>
            <a:pPr eaLnBrk="1" hangingPunct="1">
              <a:lnSpc>
                <a:spcPct val="90000"/>
              </a:lnSpc>
            </a:pPr>
            <a:r>
              <a:rPr lang="en-US" dirty="0" smtClean="0">
                <a:latin typeface="Arial" pitchFamily="34" charset="0"/>
              </a:rPr>
              <a:t/>
            </a:r>
            <a:br>
              <a:rPr lang="en-US" dirty="0" smtClean="0">
                <a:latin typeface="Arial" pitchFamily="34" charset="0"/>
              </a:rPr>
            </a:br>
            <a:r>
              <a:rPr lang="en-US" dirty="0" smtClean="0">
                <a:latin typeface="Arial" pitchFamily="34" charset="0"/>
              </a:rPr>
              <a:t>1. Know how to use and speak to </a:t>
            </a:r>
            <a:r>
              <a:rPr lang="en-US" dirty="0" err="1" smtClean="0">
                <a:latin typeface="Arial" pitchFamily="34" charset="0"/>
              </a:rPr>
              <a:t>GlobeSmart</a:t>
            </a:r>
            <a:r>
              <a:rPr lang="en-US" dirty="0" smtClean="0">
                <a:latin typeface="Arial" pitchFamily="34" charset="0"/>
              </a:rPr>
              <a:t> in training : make note that Line and Sonya will share practical examples during the hands on section and we welcome your best practices</a:t>
            </a:r>
          </a:p>
          <a:p>
            <a:pPr eaLnBrk="1" hangingPunct="1">
              <a:lnSpc>
                <a:spcPct val="90000"/>
              </a:lnSpc>
              <a:buFontTx/>
              <a:buChar char="-"/>
            </a:pPr>
            <a:r>
              <a:rPr lang="en-US" dirty="0" smtClean="0">
                <a:latin typeface="Arial" pitchFamily="34" charset="0"/>
              </a:rPr>
              <a:t>For example: A participant in Working Globally program asks you how a business professional can benefit from using </a:t>
            </a:r>
            <a:r>
              <a:rPr lang="en-US" dirty="0" err="1" smtClean="0">
                <a:latin typeface="Arial" pitchFamily="34" charset="0"/>
              </a:rPr>
              <a:t>GlobeSmart</a:t>
            </a:r>
            <a:r>
              <a:rPr lang="en-US" dirty="0" smtClean="0">
                <a:latin typeface="Arial" pitchFamily="34" charset="0"/>
              </a:rPr>
              <a:t>, what do you say?  Or</a:t>
            </a:r>
          </a:p>
          <a:p>
            <a:pPr marL="0" lvl="1" eaLnBrk="1" hangingPunct="1">
              <a:lnSpc>
                <a:spcPct val="90000"/>
              </a:lnSpc>
              <a:buFontTx/>
              <a:buChar char="-"/>
            </a:pPr>
            <a:r>
              <a:rPr lang="en-US" dirty="0" smtClean="0">
                <a:latin typeface="Arial" pitchFamily="34" charset="0"/>
              </a:rPr>
              <a:t>Expat needs to learn about establishing credibility in Brazil, what are the ways you can get there?</a:t>
            </a:r>
          </a:p>
          <a:p>
            <a:pPr marL="0" lvl="1" eaLnBrk="1" hangingPunct="1">
              <a:lnSpc>
                <a:spcPct val="90000"/>
              </a:lnSpc>
              <a:buFontTx/>
              <a:buChar char="-"/>
            </a:pPr>
            <a:r>
              <a:rPr lang="en-US" dirty="0" smtClean="0">
                <a:latin typeface="Arial" pitchFamily="34" charset="0"/>
              </a:rPr>
              <a:t>How can I use </a:t>
            </a:r>
            <a:r>
              <a:rPr lang="en-US" dirty="0" err="1" smtClean="0">
                <a:latin typeface="Arial" pitchFamily="34" charset="0"/>
              </a:rPr>
              <a:t>GlobeSmart</a:t>
            </a:r>
            <a:r>
              <a:rPr lang="en-US" dirty="0" smtClean="0">
                <a:latin typeface="Arial" pitchFamily="34" charset="0"/>
              </a:rPr>
              <a:t> as a global business professional?</a:t>
            </a:r>
          </a:p>
          <a:p>
            <a:pPr marL="0" lvl="1" eaLnBrk="1" hangingPunct="1">
              <a:lnSpc>
                <a:spcPct val="90000"/>
              </a:lnSpc>
            </a:pPr>
            <a:endParaRPr lang="en-US" dirty="0" smtClean="0">
              <a:latin typeface="Arial" pitchFamily="34" charset="0"/>
            </a:endParaRPr>
          </a:p>
          <a:p>
            <a:pPr eaLnBrk="1" hangingPunct="1">
              <a:lnSpc>
                <a:spcPct val="90000"/>
              </a:lnSpc>
            </a:pPr>
            <a:r>
              <a:rPr lang="en-US" dirty="0" smtClean="0">
                <a:latin typeface="Arial" pitchFamily="34" charset="0"/>
              </a:rPr>
              <a:t>2. How to use the GP Tool</a:t>
            </a:r>
          </a:p>
          <a:p>
            <a:pPr eaLnBrk="1" hangingPunct="1">
              <a:lnSpc>
                <a:spcPct val="90000"/>
              </a:lnSpc>
            </a:pPr>
            <a:r>
              <a:rPr lang="en-US" dirty="0" smtClean="0">
                <a:latin typeface="Arial" pitchFamily="34" charset="0"/>
              </a:rPr>
              <a:t>Important: You have to Re-take the assessment Oct 3 or after</a:t>
            </a:r>
          </a:p>
          <a:p>
            <a:pPr eaLnBrk="1" hangingPunct="1">
              <a:lnSpc>
                <a:spcPct val="90000"/>
              </a:lnSpc>
              <a:buFontTx/>
              <a:buChar char="-"/>
            </a:pPr>
            <a:r>
              <a:rPr lang="en-US" dirty="0" smtClean="0">
                <a:latin typeface="Arial" pitchFamily="34" charset="0"/>
              </a:rPr>
              <a:t> Know how to cover all the steps we will </a:t>
            </a:r>
            <a:r>
              <a:rPr lang="en-US" dirty="0" err="1" smtClean="0">
                <a:latin typeface="Arial" pitchFamily="34" charset="0"/>
              </a:rPr>
              <a:t>sahre</a:t>
            </a:r>
            <a:r>
              <a:rPr lang="en-US" dirty="0" smtClean="0">
                <a:latin typeface="Arial" pitchFamily="34" charset="0"/>
              </a:rPr>
              <a:t> in today’s demo, inviting users, viewing dimension description, etc.</a:t>
            </a:r>
          </a:p>
          <a:p>
            <a:pPr eaLnBrk="1" hangingPunct="1">
              <a:lnSpc>
                <a:spcPct val="90000"/>
              </a:lnSpc>
              <a:buFontTx/>
              <a:buChar char="-"/>
            </a:pPr>
            <a:r>
              <a:rPr lang="en-US" dirty="0" smtClean="0">
                <a:latin typeface="Arial" pitchFamily="34" charset="0"/>
              </a:rPr>
              <a:t> A Project Manager wants to her team members to compare profiles. How do you show her and her team what to do and how to debrief it?</a:t>
            </a:r>
          </a:p>
          <a:p>
            <a:pPr eaLnBrk="1" hangingPunct="1">
              <a:lnSpc>
                <a:spcPct val="90000"/>
              </a:lnSpc>
            </a:pPr>
            <a:endParaRPr lang="en-US" dirty="0" smtClean="0">
              <a:latin typeface="Arial" pitchFamily="34" charset="0"/>
            </a:endParaRPr>
          </a:p>
          <a:p>
            <a:pPr eaLnBrk="1" hangingPunct="1">
              <a:lnSpc>
                <a:spcPct val="90000"/>
              </a:lnSpc>
            </a:pPr>
            <a:r>
              <a:rPr lang="en-US" dirty="0" smtClean="0">
                <a:latin typeface="Arial" pitchFamily="34" charset="0"/>
              </a:rPr>
              <a:t>3. Encourage participants to make use of social media element of </a:t>
            </a:r>
          </a:p>
          <a:p>
            <a:pPr eaLnBrk="1" hangingPunct="1">
              <a:lnSpc>
                <a:spcPct val="90000"/>
              </a:lnSpc>
            </a:pPr>
            <a:r>
              <a:rPr lang="en-US" dirty="0" smtClean="0">
                <a:latin typeface="Arial" pitchFamily="34" charset="0"/>
              </a:rPr>
              <a:t>And … Encourage the participant to engage with tool: questions, experience and adding media</a:t>
            </a:r>
          </a:p>
          <a:p>
            <a:pPr eaLnBrk="1" hangingPunct="1">
              <a:lnSpc>
                <a:spcPct val="90000"/>
              </a:lnSpc>
            </a:pPr>
            <a:endParaRPr lang="en-US" dirty="0" smtClean="0">
              <a:latin typeface="Arial" pitchFamily="34" charset="0"/>
            </a:endParaRPr>
          </a:p>
          <a:p>
            <a:pPr eaLnBrk="1" hangingPunct="1">
              <a:lnSpc>
                <a:spcPct val="90000"/>
              </a:lnSpc>
            </a:pPr>
            <a:endParaRPr lang="en-US" dirty="0" smtClean="0">
              <a:latin typeface="Arial" pitchFamily="34" charset="0"/>
            </a:endParaRPr>
          </a:p>
          <a:p>
            <a:pPr eaLnBrk="1" hangingPunct="1">
              <a:lnSpc>
                <a:spcPct val="90000"/>
              </a:lnSpc>
            </a:pPr>
            <a:r>
              <a:rPr lang="en-US" dirty="0" smtClean="0">
                <a:latin typeface="Arial" pitchFamily="34" charset="0"/>
              </a:rPr>
              <a:t>4. Program you conduct may be part of a programmatic learning path</a:t>
            </a:r>
          </a:p>
          <a:p>
            <a:pPr eaLnBrk="1" hangingPunct="1">
              <a:lnSpc>
                <a:spcPct val="90000"/>
              </a:lnSpc>
            </a:pPr>
            <a:r>
              <a:rPr lang="en-US" dirty="0" smtClean="0">
                <a:latin typeface="Arial" pitchFamily="34" charset="0"/>
              </a:rPr>
              <a:t>- You don’t need to do anything, just know that most core programs will eventually be linked to a learning path</a:t>
            </a:r>
          </a:p>
        </p:txBody>
      </p:sp>
      <p:sp>
        <p:nvSpPr>
          <p:cNvPr id="38916" name="Header Placeholder 3"/>
          <p:cNvSpPr>
            <a:spLocks noGrp="1"/>
          </p:cNvSpPr>
          <p:nvPr>
            <p:ph type="hdr" sz="quarter" idx="4294967295"/>
          </p:nvPr>
        </p:nvSpPr>
        <p:spPr bwMode="auto">
          <a:xfrm>
            <a:off x="1" y="46702"/>
            <a:ext cx="7099300" cy="205833"/>
          </a:xfrm>
          <a:prstGeom prst="rect">
            <a:avLst/>
          </a:prstGeom>
          <a:noFill/>
          <a:ln>
            <a:miter lim="800000"/>
            <a:headEnd/>
            <a:tailEnd/>
          </a:ln>
        </p:spPr>
        <p:txBody>
          <a:bodyPr/>
          <a:lstStyle/>
          <a:p>
            <a:pPr algn="ctr">
              <a:spcBef>
                <a:spcPts val="631"/>
              </a:spcBef>
            </a:pPr>
            <a:r>
              <a:rPr lang="en-US" dirty="0"/>
              <a:t>The Journey Home – Program Workbook</a:t>
            </a:r>
          </a:p>
        </p:txBody>
      </p:sp>
      <p:sp>
        <p:nvSpPr>
          <p:cNvPr id="38917" name="Footer Placeholder 4"/>
          <p:cNvSpPr>
            <a:spLocks noGrp="1"/>
          </p:cNvSpPr>
          <p:nvPr>
            <p:ph type="ftr" sz="quarter" idx="4"/>
          </p:nvPr>
        </p:nvSpPr>
        <p:spPr>
          <a:xfrm>
            <a:off x="0" y="9720893"/>
            <a:ext cx="3076682" cy="511990"/>
          </a:xfrm>
          <a:prstGeom prst="rect">
            <a:avLst/>
          </a:prstGeom>
          <a:noFill/>
        </p:spPr>
        <p:txBody>
          <a:bodyPr lIns="96231" tIns="48116" rIns="96231" bIns="48116"/>
          <a:lstStyle/>
          <a:p>
            <a:pPr defTabSz="970669"/>
            <a:r>
              <a:rPr lang="en-US" dirty="0" smtClean="0">
                <a:latin typeface="Arial" pitchFamily="34" charset="0"/>
                <a:cs typeface="Arial" pitchFamily="34" charset="0"/>
              </a:rPr>
              <a:t>© 2010 </a:t>
            </a:r>
            <a:r>
              <a:rPr lang="en-US" dirty="0" err="1" smtClean="0">
                <a:latin typeface="Arial" pitchFamily="34" charset="0"/>
                <a:cs typeface="Arial" pitchFamily="34" charset="0"/>
              </a:rPr>
              <a:t>Aperian</a:t>
            </a:r>
            <a:r>
              <a:rPr lang="en-US" dirty="0" smtClean="0">
                <a:latin typeface="Arial" pitchFamily="34" charset="0"/>
                <a:cs typeface="Arial" pitchFamily="34" charset="0"/>
              </a:rPr>
              <a:t> Global v1001</a:t>
            </a:r>
          </a:p>
        </p:txBody>
      </p:sp>
      <p:sp>
        <p:nvSpPr>
          <p:cNvPr id="38918" name="Slide Number Placeholder 5"/>
          <p:cNvSpPr>
            <a:spLocks noGrp="1"/>
          </p:cNvSpPr>
          <p:nvPr>
            <p:ph type="sldNum" sz="quarter" idx="5"/>
          </p:nvPr>
        </p:nvSpPr>
        <p:spPr>
          <a:noFill/>
        </p:spPr>
        <p:txBody>
          <a:bodyPr/>
          <a:lstStyle/>
          <a:p>
            <a:pPr defTabSz="970669"/>
            <a:fld id="{D49E02DA-C84A-40FF-8E49-BBEF9B978CDC}" type="slidenum">
              <a:rPr lang="en-US" smtClean="0">
                <a:latin typeface="Arial" pitchFamily="34" charset="0"/>
                <a:cs typeface="Arial" pitchFamily="34" charset="0"/>
              </a:rPr>
              <a:pPr defTabSz="970669"/>
              <a:t>17</a:t>
            </a:fld>
            <a:endParaRPr lang="en-US"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Arial" pitchFamily="34" charset="0"/>
              </a:rPr>
              <a:t>The enhancements = Doorway to a path in a garden of cross-cultural knowledge</a:t>
            </a:r>
          </a:p>
          <a:p>
            <a:pPr eaLnBrk="1" hangingPunct="1"/>
            <a:endParaRPr lang="en-US" dirty="0" smtClean="0">
              <a:latin typeface="Arial" pitchFamily="34" charset="0"/>
            </a:endParaRPr>
          </a:p>
          <a:p>
            <a:pPr eaLnBrk="1" hangingPunct="1"/>
            <a:r>
              <a:rPr lang="en-US" dirty="0" smtClean="0">
                <a:latin typeface="Arial" pitchFamily="34" charset="0"/>
              </a:rPr>
              <a:t>Your role: Don’t need to be an expert in GS </a:t>
            </a:r>
          </a:p>
          <a:p>
            <a:pPr eaLnBrk="1" hangingPunct="1"/>
            <a:endParaRPr lang="en-US" dirty="0" smtClean="0">
              <a:latin typeface="Arial" pitchFamily="34" charset="0"/>
            </a:endParaRPr>
          </a:p>
          <a:p>
            <a:pPr eaLnBrk="1" hangingPunct="1"/>
            <a:r>
              <a:rPr lang="en-US" dirty="0" smtClean="0">
                <a:latin typeface="Arial" pitchFamily="34" charset="0"/>
              </a:rPr>
              <a:t>Keeping alive and fresh in the training room</a:t>
            </a:r>
          </a:p>
          <a:p>
            <a:pPr eaLnBrk="1" hangingPunct="1"/>
            <a:r>
              <a:rPr lang="en-US" dirty="0" smtClean="0">
                <a:latin typeface="Arial" pitchFamily="34" charset="0"/>
              </a:rPr>
              <a:t>- Use best practices and share best practices</a:t>
            </a:r>
          </a:p>
          <a:p>
            <a:pPr eaLnBrk="1" hangingPunct="1"/>
            <a:endParaRPr lang="en-US" dirty="0" smtClean="0">
              <a:latin typeface="Arial" pitchFamily="34" charset="0"/>
            </a:endParaRPr>
          </a:p>
          <a:p>
            <a:pPr eaLnBrk="1" hangingPunct="1"/>
            <a:r>
              <a:rPr lang="en-US" dirty="0" smtClean="0">
                <a:latin typeface="Arial" pitchFamily="34" charset="0"/>
              </a:rPr>
              <a:t>Reference the Facilitator GS 5.0 Checklist</a:t>
            </a:r>
          </a:p>
          <a:p>
            <a:pPr eaLnBrk="1" hangingPunct="1"/>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D13C9A04-18E9-4EEA-923B-33E987CB381A}" type="slidenum">
              <a:rPr lang="en-US" smtClean="0"/>
              <a:pPr/>
              <a:t>20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r>
              <a:rPr lang="en-US" altLang="ja-JP" sz="1400" dirty="0" smtClean="0">
                <a:latin typeface="Arial" pitchFamily="34" charset="0"/>
              </a:rPr>
              <a:t>  We work with over 200 corporations, government agencies, and non-governmental organizations.  Our clients represent a broad range of industries: computing, financial services, healthcare, information technology, management consulting, manufacturing, pharmaceuticals, and software.</a:t>
            </a:r>
          </a:p>
          <a:p>
            <a:pPr algn="ctr" eaLnBrk="1" hangingPunct="1"/>
            <a:endParaRPr lang="en-US" altLang="ja-JP" sz="1000" dirty="0" smtClean="0">
              <a:latin typeface="Arial" pitchFamily="34" charset="0"/>
            </a:endParaRPr>
          </a:p>
          <a:p>
            <a:pPr algn="ctr" eaLnBrk="1" hangingPunct="1"/>
            <a:r>
              <a:rPr lang="en-US" altLang="ja-JP" sz="1400" dirty="0" smtClean="0">
                <a:latin typeface="Arial" pitchFamily="34" charset="0"/>
              </a:rPr>
              <a:t> Aperian Global has offices in  Bangalore, Boston, Dubai, Kolding (Denmark), Paris, San Francisco, Shanghai, Singapore, and Tokyo.  In addition to these locations, we have staff and associates on the ground in over 80 locations worldwide.  </a:t>
            </a:r>
          </a:p>
          <a:p>
            <a:pPr eaLnBrk="1" hangingPunct="1"/>
            <a:endParaRPr lang="en-US" sz="1400"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D13C9A04-18E9-4EEA-923B-33E987CB381A}" type="slidenum">
              <a:rPr lang="en-US" smtClean="0"/>
              <a:pPr/>
              <a:t>21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charset="0"/>
              <a:ea typeface="ＭＳ Ｐゴシック" pitchFamily="34" charset="-128"/>
              <a:cs typeface="Arial" charset="0"/>
            </a:endParaRPr>
          </a:p>
        </p:txBody>
      </p:sp>
      <p:sp>
        <p:nvSpPr>
          <p:cNvPr id="8196" name="Slide Number Placeholder 3"/>
          <p:cNvSpPr>
            <a:spLocks noGrp="1"/>
          </p:cNvSpPr>
          <p:nvPr>
            <p:ph type="sldNum" sz="quarter" idx="5"/>
          </p:nvPr>
        </p:nvSpPr>
        <p:spPr bwMode="auto">
          <a:noFill/>
          <a:ln>
            <a:miter lim="800000"/>
            <a:headEnd/>
            <a:tailEnd/>
          </a:ln>
        </p:spPr>
        <p:txBody>
          <a:bodyPr/>
          <a:lstStyle/>
          <a:p>
            <a:fld id="{983B5389-E4B1-4A63-93EA-EF4A33B46AC7}" type="slidenum">
              <a:rPr lang="en-US" smtClean="0">
                <a:latin typeface="Arial" charset="0"/>
              </a:rPr>
              <a:pPr/>
              <a:t>23</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D680019-6902-6B4E-A012-03CD5B051449}" type="slidenum">
              <a:rPr lang="en-US" smtClean="0"/>
              <a:pPr/>
              <a:t>25</a:t>
            </a:fld>
            <a:endParaRPr lang="en-US" dirty="0"/>
          </a:p>
        </p:txBody>
      </p:sp>
      <p:sp>
        <p:nvSpPr>
          <p:cNvPr id="5" name="Slide Image Placeholder 8"/>
          <p:cNvSpPr>
            <a:spLocks noGrp="1" noRot="1" noChangeAspect="1"/>
          </p:cNvSpPr>
          <p:nvPr>
            <p:ph type="sldImg" idx="2"/>
          </p:nvPr>
        </p:nvSpPr>
        <p:spPr>
          <a:xfrm>
            <a:off x="1022350" y="1535113"/>
            <a:ext cx="4967288" cy="3514725"/>
          </a:xfrm>
        </p:spPr>
      </p:sp>
      <p:sp>
        <p:nvSpPr>
          <p:cNvPr id="7" name="Notes Placeholder 2"/>
          <p:cNvSpPr>
            <a:spLocks noGrp="1"/>
          </p:cNvSpPr>
          <p:nvPr>
            <p:ph type="body" idx="3"/>
          </p:nvPr>
        </p:nvSpPr>
        <p:spPr>
          <a:xfrm>
            <a:off x="709613" y="5422105"/>
            <a:ext cx="5680075" cy="3886201"/>
          </a:xfrm>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AperianGlobal_ppt_option1.jpg"/>
          <p:cNvPicPr>
            <a:picLocks noChangeAspect="1"/>
          </p:cNvPicPr>
          <p:nvPr userDrawn="1"/>
        </p:nvPicPr>
        <p:blipFill>
          <a:blip r:embed="rId2" cstate="print"/>
          <a:stretch>
            <a:fillRect/>
          </a:stretch>
        </p:blipFill>
        <p:spPr>
          <a:xfrm>
            <a:off x="0" y="628"/>
            <a:ext cx="10688638" cy="7561594"/>
          </a:xfrm>
          <a:prstGeom prst="rect">
            <a:avLst/>
          </a:prstGeom>
        </p:spPr>
      </p:pic>
      <p:sp>
        <p:nvSpPr>
          <p:cNvPr id="3074" name="Rectangle 2"/>
          <p:cNvSpPr>
            <a:spLocks noGrp="1" noChangeArrowheads="1"/>
          </p:cNvSpPr>
          <p:nvPr>
            <p:ph type="ctrTitle"/>
          </p:nvPr>
        </p:nvSpPr>
        <p:spPr>
          <a:xfrm>
            <a:off x="315119" y="3095625"/>
            <a:ext cx="6019800" cy="1676400"/>
          </a:xfrm>
          <a:noFill/>
        </p:spPr>
        <p:txBody>
          <a:bodyPr anchor="ctr"/>
          <a:lstStyle>
            <a:lvl1pPr>
              <a:lnSpc>
                <a:spcPts val="5499"/>
              </a:lnSpc>
              <a:defRPr sz="6000" b="0">
                <a:solidFill>
                  <a:schemeClr val="bg1"/>
                </a:solidFill>
                <a:latin typeface="+mj-lt"/>
              </a:defRPr>
            </a:lvl1pPr>
          </a:lstStyle>
          <a:p>
            <a:r>
              <a:rPr lang="en-US" altLang="zh-CN" dirty="0" smtClean="0"/>
              <a:t>Click to edit Master title style</a:t>
            </a:r>
            <a:endParaRPr lang="nl-NL" altLang="zh-CN" dirty="0"/>
          </a:p>
        </p:txBody>
      </p:sp>
      <p:sp>
        <p:nvSpPr>
          <p:cNvPr id="3075" name="Rectangle 3"/>
          <p:cNvSpPr>
            <a:spLocks noGrp="1" noChangeArrowheads="1"/>
          </p:cNvSpPr>
          <p:nvPr>
            <p:ph type="subTitle" idx="1"/>
          </p:nvPr>
        </p:nvSpPr>
        <p:spPr bwMode="blackWhite">
          <a:xfrm>
            <a:off x="315119" y="4818881"/>
            <a:ext cx="6019800" cy="943744"/>
          </a:xfrm>
        </p:spPr>
        <p:txBody>
          <a:bodyPr/>
          <a:lstStyle>
            <a:lvl1pPr marL="0" indent="0">
              <a:lnSpc>
                <a:spcPct val="100000"/>
              </a:lnSpc>
              <a:spcBef>
                <a:spcPts val="0"/>
              </a:spcBef>
              <a:buFont typeface="Verdana" pitchFamily="34" charset="0"/>
              <a:buNone/>
              <a:defRPr sz="2400">
                <a:solidFill>
                  <a:schemeClr val="bg1"/>
                </a:solidFill>
                <a:latin typeface="+mn-lt"/>
              </a:defRPr>
            </a:lvl1pPr>
          </a:lstStyle>
          <a:p>
            <a:r>
              <a:rPr lang="en-US" altLang="zh-CN" dirty="0" smtClean="0"/>
              <a:t>Click to edit Master subtitle style</a:t>
            </a:r>
            <a:endParaRPr lang="nl-NL" altLang="zh-CN"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3" descr="AperianGlobal_ppt_option1sectnoaarch.jpg"/>
          <p:cNvPicPr>
            <a:picLocks noChangeAspect="1"/>
          </p:cNvPicPr>
          <p:nvPr userDrawn="1"/>
        </p:nvPicPr>
        <p:blipFill>
          <a:blip r:embed="rId2" cstate="print"/>
          <a:stretch>
            <a:fillRect/>
          </a:stretch>
        </p:blipFill>
        <p:spPr>
          <a:xfrm>
            <a:off x="0" y="628"/>
            <a:ext cx="10688638" cy="7561594"/>
          </a:xfrm>
          <a:prstGeom prst="rect">
            <a:avLst/>
          </a:prstGeom>
        </p:spPr>
      </p:pic>
      <p:sp>
        <p:nvSpPr>
          <p:cNvPr id="3" name="Text Placeholder 2"/>
          <p:cNvSpPr>
            <a:spLocks noGrp="1"/>
          </p:cNvSpPr>
          <p:nvPr>
            <p:ph type="body" idx="1"/>
          </p:nvPr>
        </p:nvSpPr>
        <p:spPr>
          <a:xfrm>
            <a:off x="315119" y="4010025"/>
            <a:ext cx="6934200" cy="1654373"/>
          </a:xfrm>
        </p:spPr>
        <p:txBody>
          <a:bodyPr anchor="ctr"/>
          <a:lstStyle>
            <a:lvl1pPr marL="0" indent="0">
              <a:lnSpc>
                <a:spcPts val="5000"/>
              </a:lnSpc>
              <a:spcBef>
                <a:spcPts val="0"/>
              </a:spcBef>
              <a:buNone/>
              <a:defRPr sz="4400" b="0">
                <a:solidFill>
                  <a:schemeClr val="bg1"/>
                </a:solidFill>
                <a:latin typeface="+mj-lt"/>
              </a:defRPr>
            </a:lvl1pPr>
            <a:lvl2pPr marL="521386" indent="0">
              <a:buNone/>
              <a:defRPr sz="2100"/>
            </a:lvl2pPr>
            <a:lvl3pPr marL="1042770" indent="0">
              <a:buNone/>
              <a:defRPr sz="1800"/>
            </a:lvl3pPr>
            <a:lvl4pPr marL="1564156" indent="0">
              <a:buNone/>
              <a:defRPr sz="1600"/>
            </a:lvl4pPr>
            <a:lvl5pPr marL="2085541" indent="0">
              <a:buNone/>
              <a:defRPr sz="1600"/>
            </a:lvl5pPr>
            <a:lvl6pPr marL="2606927" indent="0">
              <a:buNone/>
              <a:defRPr sz="1600"/>
            </a:lvl6pPr>
            <a:lvl7pPr marL="3128312" indent="0">
              <a:buNone/>
              <a:defRPr sz="1600"/>
            </a:lvl7pPr>
            <a:lvl8pPr marL="3649696" indent="0">
              <a:buNone/>
              <a:defRPr sz="1600"/>
            </a:lvl8pPr>
            <a:lvl9pPr marL="4171082" indent="0">
              <a:buNone/>
              <a:defRPr sz="1600"/>
            </a:lvl9pPr>
          </a:lstStyle>
          <a:p>
            <a:pPr lvl="0"/>
            <a:r>
              <a:rPr lang="en-US" dirty="0" smtClean="0"/>
              <a:t>Click to edit Master text styles</a:t>
            </a:r>
          </a:p>
        </p:txBody>
      </p:sp>
      <p:pic>
        <p:nvPicPr>
          <p:cNvPr id="5" name="Picture 4" descr="AperianGlobal_ppt_option1.jpg"/>
          <p:cNvPicPr>
            <a:picLocks noChangeAspect="1"/>
          </p:cNvPicPr>
          <p:nvPr userDrawn="1"/>
        </p:nvPicPr>
        <p:blipFill>
          <a:blip r:embed="rId3" cstate="print"/>
          <a:srcRect t="8692" r="73526" b="74177"/>
          <a:stretch>
            <a:fillRect/>
          </a:stretch>
        </p:blipFill>
        <p:spPr>
          <a:xfrm>
            <a:off x="1" y="657225"/>
            <a:ext cx="2829719" cy="12954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5567F"/>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blackWhite">
          <a:xfrm>
            <a:off x="210073" y="200025"/>
            <a:ext cx="8410847" cy="57606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zh-CN" dirty="0" smtClean="0"/>
              <a:t>Click to edit Master title style</a:t>
            </a:r>
            <a:endParaRPr lang="nl-NL" altLang="zh-CN"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48041" y="1634081"/>
            <a:ext cx="4405352" cy="5099672"/>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1536" y="1634081"/>
            <a:ext cx="4407207" cy="5099672"/>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blackWhite">
          <a:xfrm>
            <a:off x="210073" y="200025"/>
            <a:ext cx="8410847" cy="57606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zh-CN" dirty="0" smtClean="0"/>
              <a:t>Click to edit Master title style</a:t>
            </a:r>
            <a:endParaRPr lang="nl-NL" altLang="zh-CN" dirty="0" smtClean="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4432" y="1814862"/>
            <a:ext cx="4722671" cy="705515"/>
          </a:xfrm>
        </p:spPr>
        <p:txBody>
          <a:bodyPr anchor="b"/>
          <a:lstStyle>
            <a:lvl1pPr marL="0" indent="0">
              <a:buNone/>
              <a:defRPr sz="2700" b="1"/>
            </a:lvl1pPr>
            <a:lvl2pPr marL="521386" indent="0">
              <a:buNone/>
              <a:defRPr sz="2300" b="1"/>
            </a:lvl2pPr>
            <a:lvl3pPr marL="1042770" indent="0">
              <a:buNone/>
              <a:defRPr sz="2100" b="1"/>
            </a:lvl3pPr>
            <a:lvl4pPr marL="1564156" indent="0">
              <a:buNone/>
              <a:defRPr sz="1800" b="1"/>
            </a:lvl4pPr>
            <a:lvl5pPr marL="2085541" indent="0">
              <a:buNone/>
              <a:defRPr sz="1800" b="1"/>
            </a:lvl5pPr>
            <a:lvl6pPr marL="2606927" indent="0">
              <a:buNone/>
              <a:defRPr sz="1800" b="1"/>
            </a:lvl6pPr>
            <a:lvl7pPr marL="3128312" indent="0">
              <a:buNone/>
              <a:defRPr sz="1800" b="1"/>
            </a:lvl7pPr>
            <a:lvl8pPr marL="3649696" indent="0">
              <a:buNone/>
              <a:defRPr sz="1800" b="1"/>
            </a:lvl8pPr>
            <a:lvl9pPr marL="4171082"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34432" y="2520377"/>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1" y="1814862"/>
            <a:ext cx="4724526" cy="705515"/>
          </a:xfrm>
        </p:spPr>
        <p:txBody>
          <a:bodyPr anchor="b"/>
          <a:lstStyle>
            <a:lvl1pPr marL="0" indent="0">
              <a:buNone/>
              <a:defRPr sz="2700" b="1"/>
            </a:lvl1pPr>
            <a:lvl2pPr marL="521386" indent="0">
              <a:buNone/>
              <a:defRPr sz="2300" b="1"/>
            </a:lvl2pPr>
            <a:lvl3pPr marL="1042770" indent="0">
              <a:buNone/>
              <a:defRPr sz="2100" b="1"/>
            </a:lvl3pPr>
            <a:lvl4pPr marL="1564156" indent="0">
              <a:buNone/>
              <a:defRPr sz="1800" b="1"/>
            </a:lvl4pPr>
            <a:lvl5pPr marL="2085541" indent="0">
              <a:buNone/>
              <a:defRPr sz="1800" b="1"/>
            </a:lvl5pPr>
            <a:lvl6pPr marL="2606927" indent="0">
              <a:buNone/>
              <a:defRPr sz="1800" b="1"/>
            </a:lvl6pPr>
            <a:lvl7pPr marL="3128312" indent="0">
              <a:buNone/>
              <a:defRPr sz="1800" b="1"/>
            </a:lvl7pPr>
            <a:lvl8pPr marL="3649696" indent="0">
              <a:buNone/>
              <a:defRPr sz="1800" b="1"/>
            </a:lvl8pPr>
            <a:lvl9pPr marL="417108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29681" y="2520377"/>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noGrp="1" noChangeArrowheads="1"/>
          </p:cNvSpPr>
          <p:nvPr>
            <p:ph type="title"/>
          </p:nvPr>
        </p:nvSpPr>
        <p:spPr bwMode="blackWhite">
          <a:xfrm>
            <a:off x="210073" y="200025"/>
            <a:ext cx="8410847" cy="57606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zh-CN" dirty="0" smtClean="0"/>
              <a:t>Click to edit Master title style</a:t>
            </a:r>
            <a:endParaRPr lang="nl-NL" altLang="zh-CN" dirty="0" smtClea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blackWhite">
          <a:xfrm>
            <a:off x="210073" y="200025"/>
            <a:ext cx="8410847" cy="57606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zh-CN" dirty="0" smtClean="0"/>
              <a:t>Click to edit Master title style</a:t>
            </a:r>
            <a:endParaRPr lang="nl-NL" altLang="zh-CN" dirty="0" smtClean="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G-blueheader.jpg"/>
          <p:cNvPicPr>
            <a:picLocks noChangeAspect="1"/>
          </p:cNvPicPr>
          <p:nvPr userDrawn="1"/>
        </p:nvPicPr>
        <p:blipFill>
          <a:blip r:embed="rId9" cstate="print"/>
          <a:srcRect l="24861" t="1020" b="24466"/>
          <a:stretch>
            <a:fillRect/>
          </a:stretch>
        </p:blipFill>
        <p:spPr>
          <a:xfrm>
            <a:off x="0" y="-1"/>
            <a:ext cx="10678319" cy="886968"/>
          </a:xfrm>
          <a:prstGeom prst="rect">
            <a:avLst/>
          </a:prstGeom>
        </p:spPr>
      </p:pic>
      <p:pic>
        <p:nvPicPr>
          <p:cNvPr id="17" name="Picture 16" descr="AperianGlobal_ppt_slidefooter.jpg"/>
          <p:cNvPicPr>
            <a:picLocks noChangeAspect="1"/>
          </p:cNvPicPr>
          <p:nvPr/>
        </p:nvPicPr>
        <p:blipFill>
          <a:blip r:embed="rId10" cstate="print"/>
          <a:srcRect l="2078" t="29276" r="1433" b="63071"/>
          <a:stretch>
            <a:fillRect/>
          </a:stretch>
        </p:blipFill>
        <p:spPr>
          <a:xfrm>
            <a:off x="0" y="859537"/>
            <a:ext cx="10688638" cy="47374"/>
          </a:xfrm>
          <a:prstGeom prst="rect">
            <a:avLst/>
          </a:prstGeom>
        </p:spPr>
      </p:pic>
      <p:sp>
        <p:nvSpPr>
          <p:cNvPr id="15" name="Rectangle 14"/>
          <p:cNvSpPr/>
          <p:nvPr/>
        </p:nvSpPr>
        <p:spPr>
          <a:xfrm>
            <a:off x="116999" y="7210426"/>
            <a:ext cx="1645920"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t"/>
          <a:lstStyle/>
          <a:p>
            <a:pPr algn="l"/>
            <a:r>
              <a:rPr lang="en-US" sz="1000" dirty="0" smtClean="0">
                <a:solidFill>
                  <a:srgbClr val="25567F"/>
                </a:solidFill>
              </a:rPr>
              <a:t>© Aperian</a:t>
            </a:r>
            <a:r>
              <a:rPr lang="en-US" sz="1000" baseline="0" dirty="0" smtClean="0">
                <a:solidFill>
                  <a:srgbClr val="25567F"/>
                </a:solidFill>
              </a:rPr>
              <a:t> Global</a:t>
            </a:r>
            <a:endParaRPr lang="en-US" sz="1000" dirty="0">
              <a:solidFill>
                <a:srgbClr val="25567F"/>
              </a:solidFill>
            </a:endParaRPr>
          </a:p>
        </p:txBody>
      </p:sp>
      <p:sp>
        <p:nvSpPr>
          <p:cNvPr id="3077" name="Rectangle 3"/>
          <p:cNvSpPr>
            <a:spLocks noGrp="1" noChangeArrowheads="1"/>
          </p:cNvSpPr>
          <p:nvPr>
            <p:ph type="body" idx="1"/>
          </p:nvPr>
        </p:nvSpPr>
        <p:spPr bwMode="auto">
          <a:xfrm>
            <a:off x="467519" y="1419225"/>
            <a:ext cx="9788896" cy="5284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nl-NL" altLang="zh-CN" dirty="0" smtClean="0"/>
          </a:p>
        </p:txBody>
      </p:sp>
      <p:sp>
        <p:nvSpPr>
          <p:cNvPr id="16" name="Rectangle 6"/>
          <p:cNvSpPr>
            <a:spLocks noChangeArrowheads="1"/>
          </p:cNvSpPr>
          <p:nvPr/>
        </p:nvSpPr>
        <p:spPr bwMode="white">
          <a:xfrm>
            <a:off x="9833571" y="7210425"/>
            <a:ext cx="695325" cy="228600"/>
          </a:xfrm>
          <a:prstGeom prst="rect">
            <a:avLst/>
          </a:prstGeom>
          <a:noFill/>
          <a:ln w="9525">
            <a:noFill/>
            <a:miter lim="800000"/>
            <a:headEnd/>
            <a:tailEnd/>
          </a:ln>
        </p:spPr>
        <p:txBody>
          <a:bodyPr lIns="91398" tIns="45700" rIns="91398" bIns="45700" anchor="b"/>
          <a:lstStyle/>
          <a:p>
            <a:pPr algn="r">
              <a:defRPr/>
            </a:pPr>
            <a:fld id="{0A50E906-7807-442B-86AB-8E50A347ED4F}" type="slidenum">
              <a:rPr lang="en-US" sz="800">
                <a:solidFill>
                  <a:srgbClr val="25567F"/>
                </a:solidFill>
                <a:latin typeface="+mn-lt"/>
                <a:cs typeface="+mn-cs"/>
              </a:rPr>
              <a:pPr algn="r">
                <a:defRPr/>
              </a:pPr>
              <a:t>‹#›</a:t>
            </a:fld>
            <a:endParaRPr lang="en-US" sz="800" dirty="0">
              <a:solidFill>
                <a:srgbClr val="25567F"/>
              </a:solidFill>
              <a:latin typeface="+mn-lt"/>
              <a:cs typeface="+mn-cs"/>
            </a:endParaRPr>
          </a:p>
        </p:txBody>
      </p:sp>
      <p:sp>
        <p:nvSpPr>
          <p:cNvPr id="3076" name="Rectangle 2"/>
          <p:cNvSpPr>
            <a:spLocks noGrp="1" noChangeArrowheads="1"/>
          </p:cNvSpPr>
          <p:nvPr>
            <p:ph type="title"/>
          </p:nvPr>
        </p:nvSpPr>
        <p:spPr bwMode="blackWhite">
          <a:xfrm>
            <a:off x="238919" y="200025"/>
            <a:ext cx="8686800" cy="57606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zh-CN" dirty="0" smtClean="0"/>
              <a:t>Click to edit Master title style</a:t>
            </a:r>
            <a:endParaRPr lang="nl-NL" altLang="zh-CN" dirty="0" smtClean="0"/>
          </a:p>
        </p:txBody>
      </p:sp>
      <p:pic>
        <p:nvPicPr>
          <p:cNvPr id="21" name="Picture 20" descr="AperianGlobal_ppt_option1.jpg"/>
          <p:cNvPicPr>
            <a:picLocks noChangeAspect="1"/>
          </p:cNvPicPr>
          <p:nvPr/>
        </p:nvPicPr>
        <p:blipFill>
          <a:blip r:embed="rId11" cstate="print">
            <a:clrChange>
              <a:clrFrom>
                <a:srgbClr val="FFFFFF"/>
              </a:clrFrom>
              <a:clrTo>
                <a:srgbClr val="FFFFFF">
                  <a:alpha val="0"/>
                </a:srgbClr>
              </a:clrTo>
            </a:clrChange>
          </a:blip>
          <a:srcRect t="8692" r="73526" b="74177"/>
          <a:stretch>
            <a:fillRect/>
          </a:stretch>
        </p:blipFill>
        <p:spPr>
          <a:xfrm>
            <a:off x="9004162" y="123825"/>
            <a:ext cx="1597958" cy="731520"/>
          </a:xfrm>
          <a:prstGeom prst="rect">
            <a:avLst/>
          </a:prstGeom>
        </p:spPr>
      </p:pic>
    </p:spTree>
  </p:cSld>
  <p:clrMap bg1="lt1" tx1="dk1" bg2="lt2" tx2="dk2" accent1="accent1" accent2="accent2" accent3="accent3" accent4="accent4" accent5="accent5" accent6="accent6" hlink="hlink" folHlink="folHlink"/>
  <p:sldLayoutIdLst>
    <p:sldLayoutId id="2147484927" r:id="rId1"/>
    <p:sldLayoutId id="2147484929" r:id="rId2"/>
    <p:sldLayoutId id="2147484928" r:id="rId3"/>
    <p:sldLayoutId id="2147484930" r:id="rId4"/>
    <p:sldLayoutId id="2147484931" r:id="rId5"/>
    <p:sldLayoutId id="2147484932" r:id="rId6"/>
    <p:sldLayoutId id="2147484933" r:id="rId7"/>
  </p:sldLayoutIdLst>
  <p:timing>
    <p:tnLst>
      <p:par>
        <p:cTn id="1" dur="indefinite" restart="never" nodeType="tmRoot"/>
      </p:par>
    </p:tnLst>
  </p:timing>
  <p:hf hdr="0" ftr="0" dt="0"/>
  <p:txStyles>
    <p:titleStyle>
      <a:lvl1pPr algn="l" rtl="0" eaLnBrk="1" fontAlgn="base" hangingPunct="1">
        <a:lnSpc>
          <a:spcPts val="2850"/>
        </a:lnSpc>
        <a:spcBef>
          <a:spcPct val="0"/>
        </a:spcBef>
        <a:spcAft>
          <a:spcPct val="0"/>
        </a:spcAft>
        <a:defRPr sz="2600" b="1">
          <a:solidFill>
            <a:schemeClr val="bg1"/>
          </a:solidFill>
          <a:latin typeface="+mn-lt"/>
          <a:ea typeface="+mj-ea"/>
          <a:cs typeface="+mj-cs"/>
        </a:defRPr>
      </a:lvl1pPr>
      <a:lvl2pPr algn="l" rtl="0" eaLnBrk="1" fontAlgn="base" hangingPunct="1">
        <a:lnSpc>
          <a:spcPts val="2850"/>
        </a:lnSpc>
        <a:spcBef>
          <a:spcPct val="0"/>
        </a:spcBef>
        <a:spcAft>
          <a:spcPct val="0"/>
        </a:spcAft>
        <a:defRPr sz="2300" b="1">
          <a:solidFill>
            <a:srgbClr val="FFFFFF"/>
          </a:solidFill>
          <a:latin typeface="Arial" charset="0"/>
        </a:defRPr>
      </a:lvl2pPr>
      <a:lvl3pPr algn="l" rtl="0" eaLnBrk="1" fontAlgn="base" hangingPunct="1">
        <a:lnSpc>
          <a:spcPts val="2850"/>
        </a:lnSpc>
        <a:spcBef>
          <a:spcPct val="0"/>
        </a:spcBef>
        <a:spcAft>
          <a:spcPct val="0"/>
        </a:spcAft>
        <a:defRPr sz="2300" b="1">
          <a:solidFill>
            <a:srgbClr val="FFFFFF"/>
          </a:solidFill>
          <a:latin typeface="Arial" charset="0"/>
        </a:defRPr>
      </a:lvl3pPr>
      <a:lvl4pPr algn="l" rtl="0" eaLnBrk="1" fontAlgn="base" hangingPunct="1">
        <a:lnSpc>
          <a:spcPts val="2850"/>
        </a:lnSpc>
        <a:spcBef>
          <a:spcPct val="0"/>
        </a:spcBef>
        <a:spcAft>
          <a:spcPct val="0"/>
        </a:spcAft>
        <a:defRPr sz="2300" b="1">
          <a:solidFill>
            <a:srgbClr val="FFFFFF"/>
          </a:solidFill>
          <a:latin typeface="Arial" charset="0"/>
        </a:defRPr>
      </a:lvl4pPr>
      <a:lvl5pPr algn="l" rtl="0" eaLnBrk="1" fontAlgn="base" hangingPunct="1">
        <a:lnSpc>
          <a:spcPts val="2850"/>
        </a:lnSpc>
        <a:spcBef>
          <a:spcPct val="0"/>
        </a:spcBef>
        <a:spcAft>
          <a:spcPct val="0"/>
        </a:spcAft>
        <a:defRPr sz="2300" b="1">
          <a:solidFill>
            <a:srgbClr val="FFFFFF"/>
          </a:solidFill>
          <a:latin typeface="Arial" charset="0"/>
        </a:defRPr>
      </a:lvl5pPr>
      <a:lvl6pPr marL="521386" algn="l" rtl="0" eaLnBrk="1" fontAlgn="base" hangingPunct="1">
        <a:lnSpc>
          <a:spcPts val="2851"/>
        </a:lnSpc>
        <a:spcBef>
          <a:spcPct val="0"/>
        </a:spcBef>
        <a:spcAft>
          <a:spcPct val="0"/>
        </a:spcAft>
        <a:defRPr sz="2300" b="1">
          <a:solidFill>
            <a:srgbClr val="FFFFFF"/>
          </a:solidFill>
          <a:latin typeface="Arial" charset="0"/>
        </a:defRPr>
      </a:lvl6pPr>
      <a:lvl7pPr marL="1042770" algn="l" rtl="0" eaLnBrk="1" fontAlgn="base" hangingPunct="1">
        <a:lnSpc>
          <a:spcPts val="2851"/>
        </a:lnSpc>
        <a:spcBef>
          <a:spcPct val="0"/>
        </a:spcBef>
        <a:spcAft>
          <a:spcPct val="0"/>
        </a:spcAft>
        <a:defRPr sz="2300" b="1">
          <a:solidFill>
            <a:srgbClr val="FFFFFF"/>
          </a:solidFill>
          <a:latin typeface="Arial" charset="0"/>
        </a:defRPr>
      </a:lvl7pPr>
      <a:lvl8pPr marL="1564156" algn="l" rtl="0" eaLnBrk="1" fontAlgn="base" hangingPunct="1">
        <a:lnSpc>
          <a:spcPts val="2851"/>
        </a:lnSpc>
        <a:spcBef>
          <a:spcPct val="0"/>
        </a:spcBef>
        <a:spcAft>
          <a:spcPct val="0"/>
        </a:spcAft>
        <a:defRPr sz="2300" b="1">
          <a:solidFill>
            <a:srgbClr val="FFFFFF"/>
          </a:solidFill>
          <a:latin typeface="Arial" charset="0"/>
        </a:defRPr>
      </a:lvl8pPr>
      <a:lvl9pPr marL="2085541" algn="l" rtl="0" eaLnBrk="1" fontAlgn="base" hangingPunct="1">
        <a:lnSpc>
          <a:spcPts val="2851"/>
        </a:lnSpc>
        <a:spcBef>
          <a:spcPct val="0"/>
        </a:spcBef>
        <a:spcAft>
          <a:spcPct val="0"/>
        </a:spcAft>
        <a:defRPr sz="2300" b="1">
          <a:solidFill>
            <a:srgbClr val="FFFFFF"/>
          </a:solidFill>
          <a:latin typeface="Arial" charset="0"/>
        </a:defRPr>
      </a:lvl9pPr>
    </p:titleStyle>
    <p:bodyStyle>
      <a:lvl1pPr marL="350804" indent="-350804" algn="l" rtl="0" eaLnBrk="1" fontAlgn="base" hangingPunct="1">
        <a:lnSpc>
          <a:spcPct val="110000"/>
        </a:lnSpc>
        <a:spcBef>
          <a:spcPct val="75000"/>
        </a:spcBef>
        <a:spcAft>
          <a:spcPct val="0"/>
        </a:spcAft>
        <a:buClr>
          <a:srgbClr val="F99837"/>
        </a:buClr>
        <a:buFont typeface="Wingdings" pitchFamily="2" charset="2"/>
        <a:buChar char="§"/>
        <a:tabLst/>
        <a:defRPr sz="2400">
          <a:solidFill>
            <a:srgbClr val="25567F"/>
          </a:solidFill>
          <a:latin typeface="+mn-lt"/>
          <a:ea typeface="+mn-ea"/>
          <a:cs typeface="+mn-cs"/>
        </a:defRPr>
      </a:lvl1pPr>
      <a:lvl2pPr marL="685733" indent="-249213" algn="l" rtl="0" eaLnBrk="1" fontAlgn="base" hangingPunct="1">
        <a:lnSpc>
          <a:spcPct val="110000"/>
        </a:lnSpc>
        <a:spcBef>
          <a:spcPct val="0"/>
        </a:spcBef>
        <a:spcAft>
          <a:spcPct val="0"/>
        </a:spcAft>
        <a:buClr>
          <a:srgbClr val="F99837"/>
        </a:buClr>
        <a:buFont typeface="Arial" pitchFamily="34" charset="0"/>
        <a:buChar char="−"/>
        <a:tabLst/>
        <a:defRPr sz="2000">
          <a:solidFill>
            <a:schemeClr val="tx1"/>
          </a:solidFill>
          <a:latin typeface="+mn-lt"/>
        </a:defRPr>
      </a:lvl2pPr>
      <a:lvl3pPr marL="1082569" indent="-212704" algn="l" rtl="0" eaLnBrk="1" fontAlgn="base" hangingPunct="1">
        <a:lnSpc>
          <a:spcPct val="110000"/>
        </a:lnSpc>
        <a:spcBef>
          <a:spcPct val="0"/>
        </a:spcBef>
        <a:spcAft>
          <a:spcPct val="0"/>
        </a:spcAft>
        <a:buClr>
          <a:srgbClr val="F99837"/>
        </a:buClr>
        <a:buChar char="•"/>
        <a:defRPr sz="1800">
          <a:solidFill>
            <a:schemeClr val="tx1"/>
          </a:solidFill>
          <a:latin typeface="+mn-lt"/>
        </a:defRPr>
      </a:lvl3pPr>
      <a:lvl4pPr marL="1539723" indent="-236514" algn="l" rtl="0" eaLnBrk="1" fontAlgn="base" hangingPunct="1">
        <a:lnSpc>
          <a:spcPct val="110000"/>
        </a:lnSpc>
        <a:spcBef>
          <a:spcPct val="0"/>
        </a:spcBef>
        <a:spcAft>
          <a:spcPct val="0"/>
        </a:spcAft>
        <a:buClr>
          <a:srgbClr val="F99837"/>
        </a:buClr>
        <a:buFont typeface="Arial" pitchFamily="34" charset="0"/>
        <a:buChar char="−"/>
        <a:tabLst/>
        <a:defRPr sz="1600">
          <a:solidFill>
            <a:schemeClr val="tx1"/>
          </a:solidFill>
          <a:latin typeface="+mn-lt"/>
        </a:defRPr>
      </a:lvl4pPr>
      <a:lvl5pPr marL="1950846" indent="-211117" algn="l" rtl="0" eaLnBrk="1" fontAlgn="base" hangingPunct="1">
        <a:lnSpc>
          <a:spcPct val="110000"/>
        </a:lnSpc>
        <a:spcBef>
          <a:spcPct val="0"/>
        </a:spcBef>
        <a:spcAft>
          <a:spcPct val="0"/>
        </a:spcAft>
        <a:buClr>
          <a:srgbClr val="F99837"/>
        </a:buClr>
        <a:buChar char="•"/>
        <a:defRPr sz="1400">
          <a:solidFill>
            <a:schemeClr val="tx1"/>
          </a:solidFill>
          <a:latin typeface="+mn-lt"/>
        </a:defRPr>
      </a:lvl5pPr>
      <a:lvl6pPr marL="2692014" indent="-430866" algn="l" rtl="0" eaLnBrk="1" fontAlgn="base" hangingPunct="1">
        <a:lnSpc>
          <a:spcPct val="110000"/>
        </a:lnSpc>
        <a:spcBef>
          <a:spcPct val="0"/>
        </a:spcBef>
        <a:spcAft>
          <a:spcPct val="0"/>
        </a:spcAft>
        <a:buChar char="•"/>
        <a:defRPr sz="1700">
          <a:solidFill>
            <a:schemeClr val="tx1"/>
          </a:solidFill>
          <a:latin typeface="+mn-lt"/>
        </a:defRPr>
      </a:lvl6pPr>
      <a:lvl7pPr marL="3213399" indent="-430866" algn="l" rtl="0" eaLnBrk="1" fontAlgn="base" hangingPunct="1">
        <a:lnSpc>
          <a:spcPct val="110000"/>
        </a:lnSpc>
        <a:spcBef>
          <a:spcPct val="0"/>
        </a:spcBef>
        <a:spcAft>
          <a:spcPct val="0"/>
        </a:spcAft>
        <a:buChar char="•"/>
        <a:defRPr sz="1700">
          <a:solidFill>
            <a:schemeClr val="tx1"/>
          </a:solidFill>
          <a:latin typeface="+mn-lt"/>
        </a:defRPr>
      </a:lvl7pPr>
      <a:lvl8pPr marL="3734784" indent="-430866" algn="l" rtl="0" eaLnBrk="1" fontAlgn="base" hangingPunct="1">
        <a:lnSpc>
          <a:spcPct val="110000"/>
        </a:lnSpc>
        <a:spcBef>
          <a:spcPct val="0"/>
        </a:spcBef>
        <a:spcAft>
          <a:spcPct val="0"/>
        </a:spcAft>
        <a:buChar char="•"/>
        <a:defRPr sz="1700">
          <a:solidFill>
            <a:schemeClr val="tx1"/>
          </a:solidFill>
          <a:latin typeface="+mn-lt"/>
        </a:defRPr>
      </a:lvl8pPr>
      <a:lvl9pPr marL="4256170" indent="-430866" algn="l" rtl="0" eaLnBrk="1" fontAlgn="base" hangingPunct="1">
        <a:lnSpc>
          <a:spcPct val="110000"/>
        </a:lnSpc>
        <a:spcBef>
          <a:spcPct val="0"/>
        </a:spcBef>
        <a:spcAft>
          <a:spcPct val="0"/>
        </a:spcAft>
        <a:buChar char="•"/>
        <a:defRPr sz="1700">
          <a:solidFill>
            <a:schemeClr val="tx1"/>
          </a:solidFill>
          <a:latin typeface="+mn-lt"/>
        </a:defRPr>
      </a:lvl9pPr>
    </p:bodyStyle>
    <p:otherStyle>
      <a:defPPr>
        <a:defRPr lang="en-US"/>
      </a:defPPr>
      <a:lvl1pPr marL="0" algn="l" defTabSz="1042770" rtl="0" eaLnBrk="1" latinLnBrk="0" hangingPunct="1">
        <a:defRPr sz="2100" kern="1200">
          <a:solidFill>
            <a:schemeClr val="tx1"/>
          </a:solidFill>
          <a:latin typeface="+mn-lt"/>
          <a:ea typeface="+mn-ea"/>
          <a:cs typeface="+mn-cs"/>
        </a:defRPr>
      </a:lvl1pPr>
      <a:lvl2pPr marL="521386" algn="l" defTabSz="1042770" rtl="0" eaLnBrk="1" latinLnBrk="0" hangingPunct="1">
        <a:defRPr sz="2100" kern="1200">
          <a:solidFill>
            <a:schemeClr val="tx1"/>
          </a:solidFill>
          <a:latin typeface="+mn-lt"/>
          <a:ea typeface="+mn-ea"/>
          <a:cs typeface="+mn-cs"/>
        </a:defRPr>
      </a:lvl2pPr>
      <a:lvl3pPr marL="1042770" algn="l" defTabSz="1042770" rtl="0" eaLnBrk="1" latinLnBrk="0" hangingPunct="1">
        <a:defRPr sz="2100" kern="1200">
          <a:solidFill>
            <a:schemeClr val="tx1"/>
          </a:solidFill>
          <a:latin typeface="+mn-lt"/>
          <a:ea typeface="+mn-ea"/>
          <a:cs typeface="+mn-cs"/>
        </a:defRPr>
      </a:lvl3pPr>
      <a:lvl4pPr marL="1564156" algn="l" defTabSz="1042770" rtl="0" eaLnBrk="1" latinLnBrk="0" hangingPunct="1">
        <a:defRPr sz="2100" kern="1200">
          <a:solidFill>
            <a:schemeClr val="tx1"/>
          </a:solidFill>
          <a:latin typeface="+mn-lt"/>
          <a:ea typeface="+mn-ea"/>
          <a:cs typeface="+mn-cs"/>
        </a:defRPr>
      </a:lvl4pPr>
      <a:lvl5pPr marL="2085541" algn="l" defTabSz="1042770" rtl="0" eaLnBrk="1" latinLnBrk="0" hangingPunct="1">
        <a:defRPr sz="2100" kern="1200">
          <a:solidFill>
            <a:schemeClr val="tx1"/>
          </a:solidFill>
          <a:latin typeface="+mn-lt"/>
          <a:ea typeface="+mn-ea"/>
          <a:cs typeface="+mn-cs"/>
        </a:defRPr>
      </a:lvl5pPr>
      <a:lvl6pPr marL="2606927" algn="l" defTabSz="1042770" rtl="0" eaLnBrk="1" latinLnBrk="0" hangingPunct="1">
        <a:defRPr sz="2100" kern="1200">
          <a:solidFill>
            <a:schemeClr val="tx1"/>
          </a:solidFill>
          <a:latin typeface="+mn-lt"/>
          <a:ea typeface="+mn-ea"/>
          <a:cs typeface="+mn-cs"/>
        </a:defRPr>
      </a:lvl6pPr>
      <a:lvl7pPr marL="3128312" algn="l" defTabSz="1042770" rtl="0" eaLnBrk="1" latinLnBrk="0" hangingPunct="1">
        <a:defRPr sz="2100" kern="1200">
          <a:solidFill>
            <a:schemeClr val="tx1"/>
          </a:solidFill>
          <a:latin typeface="+mn-lt"/>
          <a:ea typeface="+mn-ea"/>
          <a:cs typeface="+mn-cs"/>
        </a:defRPr>
      </a:lvl7pPr>
      <a:lvl8pPr marL="3649696" algn="l" defTabSz="1042770" rtl="0" eaLnBrk="1" latinLnBrk="0" hangingPunct="1">
        <a:defRPr sz="2100" kern="1200">
          <a:solidFill>
            <a:schemeClr val="tx1"/>
          </a:solidFill>
          <a:latin typeface="+mn-lt"/>
          <a:ea typeface="+mn-ea"/>
          <a:cs typeface="+mn-cs"/>
        </a:defRPr>
      </a:lvl8pPr>
      <a:lvl9pPr marL="4171082" algn="l" defTabSz="10427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GlobeSmart</a:t>
            </a:r>
            <a:r>
              <a:rPr lang="en-US" baseline="30000" dirty="0" smtClean="0"/>
              <a:t>®</a:t>
            </a:r>
            <a:r>
              <a:rPr lang="en-US" dirty="0" smtClean="0"/>
              <a:t> Profile</a:t>
            </a:r>
            <a:endParaRPr lang="en-US" dirty="0"/>
          </a:p>
        </p:txBody>
      </p:sp>
      <p:sp>
        <p:nvSpPr>
          <p:cNvPr id="4" name="Subtitle 3"/>
          <p:cNvSpPr>
            <a:spLocks noGrp="1"/>
          </p:cNvSpPr>
          <p:nvPr>
            <p:ph type="subTitle" idx="1"/>
          </p:nvPr>
        </p:nvSpPr>
        <p:spPr/>
        <p:txBody>
          <a:bodyPr/>
          <a:lstStyle/>
          <a:p>
            <a:r>
              <a:rPr lang="en-US" dirty="0" smtClean="0"/>
              <a:t>Certification</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1" y="6524625"/>
            <a:ext cx="7209567" cy="10382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Team Profile 1</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52388" y="2190750"/>
            <a:ext cx="10591800" cy="3876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20319" y="2638425"/>
            <a:ext cx="5486400" cy="4495800"/>
          </a:xfrm>
          <a:ln w="28575">
            <a:solidFill>
              <a:srgbClr val="0097D0"/>
            </a:solidFill>
          </a:ln>
        </p:spPr>
        <p:txBody>
          <a:bodyPr tIns="91440" rIns="91440" bIns="91440"/>
          <a:lstStyle/>
          <a:p>
            <a:pPr lvl="1">
              <a:buFont typeface="Wingdings" pitchFamily="2" charset="2"/>
              <a:buChar char="q"/>
            </a:pPr>
            <a:endParaRPr lang="en-US" sz="1400" dirty="0" smtClean="0"/>
          </a:p>
          <a:p>
            <a:pPr lvl="1">
              <a:spcBef>
                <a:spcPts val="600"/>
              </a:spcBef>
              <a:buFont typeface="Wingdings" pitchFamily="2" charset="2"/>
              <a:buChar char="q"/>
            </a:pPr>
            <a:r>
              <a:rPr lang="en-US" sz="1600" dirty="0" smtClean="0"/>
              <a:t>What do you notice about the results of our team?  Are there similarities?  On which dimensions do we have a wider </a:t>
            </a:r>
            <a:r>
              <a:rPr lang="en-US" sz="1600" b="1" dirty="0" smtClean="0">
                <a:solidFill>
                  <a:srgbClr val="F99837"/>
                </a:solidFill>
              </a:rPr>
              <a:t>range of differences</a:t>
            </a:r>
            <a:r>
              <a:rPr lang="en-US" sz="1600" dirty="0" smtClean="0"/>
              <a:t>?</a:t>
            </a:r>
          </a:p>
          <a:p>
            <a:pPr lvl="1">
              <a:spcBef>
                <a:spcPts val="600"/>
              </a:spcBef>
              <a:buFont typeface="Wingdings" pitchFamily="2" charset="2"/>
              <a:buChar char="q"/>
            </a:pPr>
            <a:r>
              <a:rPr lang="en-US" sz="1600" dirty="0" smtClean="0"/>
              <a:t>What are the </a:t>
            </a:r>
            <a:r>
              <a:rPr lang="en-US" sz="1600" b="1" dirty="0" smtClean="0">
                <a:solidFill>
                  <a:srgbClr val="F99837"/>
                </a:solidFill>
              </a:rPr>
              <a:t>potential strengths </a:t>
            </a:r>
            <a:r>
              <a:rPr lang="en-US" sz="1600" dirty="0" smtClean="0"/>
              <a:t>of our team? </a:t>
            </a:r>
            <a:r>
              <a:rPr lang="en-US" sz="1600" b="1" dirty="0" smtClean="0">
                <a:solidFill>
                  <a:srgbClr val="F99837"/>
                </a:solidFill>
              </a:rPr>
              <a:t>Potential challenges</a:t>
            </a:r>
            <a:r>
              <a:rPr lang="en-US" sz="1600" dirty="0" smtClean="0"/>
              <a:t>?</a:t>
            </a:r>
          </a:p>
          <a:p>
            <a:pPr lvl="1">
              <a:spcBef>
                <a:spcPts val="600"/>
              </a:spcBef>
              <a:buFont typeface="Wingdings" pitchFamily="2" charset="2"/>
              <a:buChar char="q"/>
            </a:pPr>
            <a:r>
              <a:rPr lang="en-US" sz="1600" dirty="0" smtClean="0"/>
              <a:t>What are strategies we could use for </a:t>
            </a:r>
            <a:r>
              <a:rPr lang="en-US" sz="1600" b="1" dirty="0" smtClean="0">
                <a:solidFill>
                  <a:srgbClr val="F99837"/>
                </a:solidFill>
              </a:rPr>
              <a:t>bridging the style gaps</a:t>
            </a:r>
            <a:r>
              <a:rPr lang="en-US" sz="1600" dirty="0" smtClean="0"/>
              <a:t>?</a:t>
            </a:r>
          </a:p>
          <a:p>
            <a:pPr lvl="1">
              <a:spcBef>
                <a:spcPts val="600"/>
              </a:spcBef>
              <a:buFont typeface="Wingdings" pitchFamily="2" charset="2"/>
              <a:buChar char="q"/>
            </a:pPr>
            <a:r>
              <a:rPr lang="en-US" sz="1600" dirty="0" smtClean="0"/>
              <a:t>How can team members </a:t>
            </a:r>
            <a:r>
              <a:rPr lang="en-US" sz="1600" b="1" dirty="0" smtClean="0">
                <a:solidFill>
                  <a:srgbClr val="F99837"/>
                </a:solidFill>
              </a:rPr>
              <a:t>best work together </a:t>
            </a:r>
            <a:r>
              <a:rPr lang="en-US" sz="1600" dirty="0" smtClean="0"/>
              <a:t>to ensure that the contributions of team members with different styles are fully incorporated?</a:t>
            </a:r>
          </a:p>
          <a:p>
            <a:pPr lvl="1">
              <a:spcBef>
                <a:spcPts val="600"/>
              </a:spcBef>
              <a:buFont typeface="Wingdings" pitchFamily="2" charset="2"/>
              <a:buChar char="q"/>
            </a:pPr>
            <a:r>
              <a:rPr lang="en-US" sz="1600" dirty="0" smtClean="0"/>
              <a:t>What is the </a:t>
            </a:r>
            <a:r>
              <a:rPr lang="en-US" sz="1600" b="1" dirty="0" smtClean="0">
                <a:solidFill>
                  <a:srgbClr val="F99837"/>
                </a:solidFill>
              </a:rPr>
              <a:t>impact</a:t>
            </a:r>
            <a:r>
              <a:rPr lang="en-US" sz="1600" dirty="0" smtClean="0"/>
              <a:t> of the team leader’s profile?</a:t>
            </a:r>
          </a:p>
          <a:p>
            <a:pPr lvl="1">
              <a:spcBef>
                <a:spcPts val="600"/>
              </a:spcBef>
              <a:buFont typeface="Wingdings" pitchFamily="2" charset="2"/>
              <a:buChar char="q"/>
            </a:pPr>
            <a:r>
              <a:rPr lang="en-US" sz="1600" dirty="0" smtClean="0"/>
              <a:t>Please prepare a report out of Action Steps for your team to take.</a:t>
            </a:r>
          </a:p>
        </p:txBody>
      </p:sp>
      <p:sp>
        <p:nvSpPr>
          <p:cNvPr id="3" name="Title 2"/>
          <p:cNvSpPr>
            <a:spLocks noGrp="1"/>
          </p:cNvSpPr>
          <p:nvPr>
            <p:ph type="title"/>
          </p:nvPr>
        </p:nvSpPr>
        <p:spPr/>
        <p:txBody>
          <a:bodyPr/>
          <a:lstStyle/>
          <a:p>
            <a:r>
              <a:rPr lang="en-US" dirty="0" smtClean="0"/>
              <a:t>Profile Team Debrief:</a:t>
            </a:r>
            <a:br>
              <a:rPr lang="en-US" dirty="0" smtClean="0"/>
            </a:br>
            <a:r>
              <a:rPr lang="en-US" dirty="0" smtClean="0"/>
              <a:t>Sample Discussion Points for Teams</a:t>
            </a:r>
            <a:endParaRPr lang="en-US" dirty="0"/>
          </a:p>
        </p:txBody>
      </p:sp>
      <p:pic>
        <p:nvPicPr>
          <p:cNvPr id="4" name="Picture 3" descr="question words_iStockphoto-Thinkstock.jpg"/>
          <p:cNvPicPr>
            <a:picLocks noChangeAspect="1"/>
          </p:cNvPicPr>
          <p:nvPr/>
        </p:nvPicPr>
        <p:blipFill>
          <a:blip r:embed="rId2" cstate="print"/>
          <a:stretch>
            <a:fillRect/>
          </a:stretch>
        </p:blipFill>
        <p:spPr>
          <a:xfrm>
            <a:off x="1153319" y="1343025"/>
            <a:ext cx="2971800" cy="2971800"/>
          </a:xfrm>
          <a:prstGeom prst="ellipse">
            <a:avLst/>
          </a:prstGeom>
          <a:ln w="31750">
            <a:solidFill>
              <a:srgbClr val="A6AAAE"/>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Team Profile 2</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2105025"/>
            <a:ext cx="10696575" cy="4152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Team Profile 3</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2863" y="2028825"/>
            <a:ext cx="1061085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Questions &amp; Answers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Q&amp;A Brainstorm</a:t>
            </a:r>
            <a:endParaRPr lang="en-US" dirty="0"/>
          </a:p>
        </p:txBody>
      </p:sp>
      <p:sp>
        <p:nvSpPr>
          <p:cNvPr id="4" name="Oval 3"/>
          <p:cNvSpPr/>
          <p:nvPr/>
        </p:nvSpPr>
        <p:spPr bwMode="auto">
          <a:xfrm>
            <a:off x="762000" y="2333625"/>
            <a:ext cx="3363058" cy="3429000"/>
          </a:xfrm>
          <a:prstGeom prst="ellipse">
            <a:avLst/>
          </a:prstGeom>
          <a:noFill/>
          <a:ln w="34925" cap="flat" cmpd="sng" algn="ctr">
            <a:solidFill>
              <a:srgbClr val="F894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09538" marR="0" indent="-109538" algn="ctr" defTabSz="914400" rtl="0" eaLnBrk="1" fontAlgn="base" latinLnBrk="0" hangingPunct="1">
              <a:lnSpc>
                <a:spcPct val="100000"/>
              </a:lnSpc>
              <a:spcBef>
                <a:spcPts val="60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Arial" charset="0"/>
              <a:cs typeface="Arial" charset="0"/>
            </a:endParaRPr>
          </a:p>
        </p:txBody>
      </p:sp>
      <p:sp>
        <p:nvSpPr>
          <p:cNvPr id="5" name="Rectangle 4"/>
          <p:cNvSpPr/>
          <p:nvPr/>
        </p:nvSpPr>
        <p:spPr bwMode="auto">
          <a:xfrm>
            <a:off x="1524000" y="2257425"/>
            <a:ext cx="9164638" cy="3657600"/>
          </a:xfrm>
          <a:prstGeom prst="rect">
            <a:avLst/>
          </a:prstGeom>
          <a:solidFill>
            <a:srgbClr val="0097D0"/>
          </a:solidFill>
          <a:ln w="9525" cap="flat" cmpd="sng" algn="ctr">
            <a:noFill/>
            <a:prstDash val="solid"/>
            <a:round/>
            <a:headEnd type="none" w="med" len="med"/>
            <a:tailEnd type="none" w="med" len="med"/>
          </a:ln>
          <a:effectLst/>
        </p:spPr>
        <p:txBody>
          <a:bodyPr vert="horz" wrap="square" lIns="91440" tIns="45720" rIns="274320" bIns="45720" numCol="1" rtlCol="0" anchor="ctr" anchorCtr="0" compatLnSpc="1">
            <a:prstTxWarp prst="textNoShape">
              <a:avLst/>
            </a:prstTxWarp>
          </a:bodyPr>
          <a:lstStyle/>
          <a:p>
            <a:pPr marL="463550" lvl="1" indent="-292100">
              <a:spcBef>
                <a:spcPts val="600"/>
              </a:spcBef>
              <a:spcAft>
                <a:spcPts val="600"/>
              </a:spcAft>
              <a:buClr>
                <a:schemeClr val="bg1"/>
              </a:buClr>
              <a:buFont typeface="Arial" pitchFamily="34" charset="0"/>
              <a:buChar char="•"/>
            </a:pPr>
            <a:r>
              <a:rPr lang="en-US" sz="1800" dirty="0" smtClean="0">
                <a:solidFill>
                  <a:schemeClr val="bg1"/>
                </a:solidFill>
              </a:rPr>
              <a:t>What questions do you anticipate arising during a team profile debrief?  Each participant please share one question that you might anticipate.</a:t>
            </a:r>
          </a:p>
          <a:p>
            <a:pPr marL="463550" lvl="1" indent="-292100">
              <a:spcBef>
                <a:spcPts val="600"/>
              </a:spcBef>
              <a:spcAft>
                <a:spcPts val="600"/>
              </a:spcAft>
              <a:buClr>
                <a:schemeClr val="bg1"/>
              </a:buClr>
              <a:buFont typeface="Arial" pitchFamily="34" charset="0"/>
              <a:buChar char="•"/>
            </a:pPr>
            <a:r>
              <a:rPr lang="en-US" sz="1800" dirty="0" smtClean="0">
                <a:solidFill>
                  <a:schemeClr val="bg1"/>
                </a:solidFill>
              </a:rPr>
              <a:t>Another participant please volunteer an answer.</a:t>
            </a:r>
          </a:p>
          <a:p>
            <a:pPr marL="463550" lvl="1" indent="-292100">
              <a:spcBef>
                <a:spcPts val="600"/>
              </a:spcBef>
              <a:spcAft>
                <a:spcPts val="600"/>
              </a:spcAft>
              <a:buClr>
                <a:schemeClr val="bg1"/>
              </a:buClr>
              <a:buFont typeface="Arial" pitchFamily="34" charset="0"/>
              <a:buChar char="•"/>
            </a:pPr>
            <a:r>
              <a:rPr lang="en-US" sz="1800" dirty="0" smtClean="0">
                <a:solidFill>
                  <a:schemeClr val="bg1"/>
                </a:solidFill>
              </a:rPr>
              <a:t>Facilitator will give feedback.</a:t>
            </a:r>
          </a:p>
          <a:p>
            <a:pPr marL="463550" lvl="1" indent="-292100">
              <a:spcBef>
                <a:spcPts val="600"/>
              </a:spcBef>
              <a:spcAft>
                <a:spcPts val="600"/>
              </a:spcAft>
              <a:buClr>
                <a:schemeClr val="bg1"/>
              </a:buClr>
              <a:buFont typeface="Arial" pitchFamily="34" charset="0"/>
              <a:buChar char="•"/>
            </a:pPr>
            <a:r>
              <a:rPr lang="en-US" sz="1800" dirty="0" smtClean="0">
                <a:solidFill>
                  <a:schemeClr val="bg1"/>
                </a:solidFill>
              </a:rPr>
              <a:t>Write down any questions you want to have a “quick reference” to.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Developmental Action Planning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uman brain and colorful question mark_iStockphoto-Thinkstock.jpg"/>
          <p:cNvPicPr>
            <a:picLocks noChangeAspect="1"/>
          </p:cNvPicPr>
          <p:nvPr/>
        </p:nvPicPr>
        <p:blipFill>
          <a:blip r:embed="rId3" cstate="print"/>
          <a:stretch>
            <a:fillRect/>
          </a:stretch>
        </p:blipFill>
        <p:spPr>
          <a:xfrm>
            <a:off x="0" y="885825"/>
            <a:ext cx="10688638" cy="6677996"/>
          </a:xfrm>
          <a:prstGeom prst="rect">
            <a:avLst/>
          </a:prstGeom>
        </p:spPr>
      </p:pic>
      <p:sp>
        <p:nvSpPr>
          <p:cNvPr id="12290" name="Content Placeholder 4"/>
          <p:cNvSpPr>
            <a:spLocks noGrp="1"/>
          </p:cNvSpPr>
          <p:nvPr>
            <p:ph idx="1"/>
          </p:nvPr>
        </p:nvSpPr>
        <p:spPr>
          <a:xfrm>
            <a:off x="6715918" y="962026"/>
            <a:ext cx="3972719" cy="6600824"/>
          </a:xfrm>
        </p:spPr>
        <p:txBody>
          <a:bodyPr anchor="ctr"/>
          <a:lstStyle/>
          <a:p>
            <a:pPr marL="521437" indent="-521437">
              <a:buNone/>
            </a:pPr>
            <a:r>
              <a:rPr lang="en-US" b="1" u="sng" dirty="0" smtClean="0">
                <a:solidFill>
                  <a:schemeClr val="bg1"/>
                </a:solidFill>
              </a:rPr>
              <a:t>In the chat box:</a:t>
            </a:r>
          </a:p>
          <a:p>
            <a:pPr marL="521437" indent="-521437"/>
            <a:r>
              <a:rPr lang="en-US" dirty="0" smtClean="0">
                <a:solidFill>
                  <a:schemeClr val="bg1"/>
                </a:solidFill>
              </a:rPr>
              <a:t>Based on the feedback provided to you by the participants and facilitator, identify </a:t>
            </a:r>
            <a:r>
              <a:rPr lang="en-US" b="1" dirty="0" smtClean="0">
                <a:solidFill>
                  <a:schemeClr val="bg1"/>
                </a:solidFill>
              </a:rPr>
              <a:t>at least two things </a:t>
            </a:r>
            <a:r>
              <a:rPr lang="en-US" dirty="0" smtClean="0">
                <a:solidFill>
                  <a:schemeClr val="bg1"/>
                </a:solidFill>
              </a:rPr>
              <a:t>you can improve when discussing the cultural dimensions</a:t>
            </a:r>
          </a:p>
          <a:p>
            <a:pPr marL="521437" indent="-521437"/>
            <a:r>
              <a:rPr lang="en-US" dirty="0" smtClean="0">
                <a:solidFill>
                  <a:schemeClr val="bg1"/>
                </a:solidFill>
              </a:rPr>
              <a:t>Based on other participants’ presentations, identify </a:t>
            </a:r>
            <a:r>
              <a:rPr lang="en-US" b="1" dirty="0" smtClean="0">
                <a:solidFill>
                  <a:schemeClr val="bg1"/>
                </a:solidFill>
              </a:rPr>
              <a:t>at least one best practice </a:t>
            </a:r>
            <a:r>
              <a:rPr lang="en-US" dirty="0" smtClean="0">
                <a:solidFill>
                  <a:schemeClr val="bg1"/>
                </a:solidFill>
              </a:rPr>
              <a:t>you can adapt for your own use</a:t>
            </a:r>
          </a:p>
        </p:txBody>
      </p:sp>
      <p:sp>
        <p:nvSpPr>
          <p:cNvPr id="12291" name="Title 1"/>
          <p:cNvSpPr>
            <a:spLocks noGrp="1"/>
          </p:cNvSpPr>
          <p:nvPr>
            <p:ph type="title"/>
          </p:nvPr>
        </p:nvSpPr>
        <p:spPr>
          <a:xfrm>
            <a:off x="534432" y="126048"/>
            <a:ext cx="8337509" cy="756285"/>
          </a:xfrm>
        </p:spPr>
        <p:txBody>
          <a:bodyPr/>
          <a:lstStyle/>
          <a:p>
            <a:pPr eaLnBrk="1" hangingPunct="1"/>
            <a:r>
              <a:rPr lang="en-US" smtClean="0"/>
              <a:t>Development Action Planning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GlobeSmart Team Profile</a:t>
            </a:r>
            <a:endParaRPr lang="en-US" dirty="0"/>
          </a:p>
        </p:txBody>
      </p:sp>
      <p:sp>
        <p:nvSpPr>
          <p:cNvPr id="5" name="Content Placeholder 18"/>
          <p:cNvSpPr>
            <a:spLocks noGrp="1"/>
          </p:cNvSpPr>
          <p:nvPr>
            <p:ph idx="1"/>
          </p:nvPr>
        </p:nvSpPr>
        <p:spPr>
          <a:xfrm>
            <a:off x="810419" y="1343025"/>
            <a:ext cx="9067800" cy="1447800"/>
          </a:xfrm>
        </p:spPr>
        <p:txBody>
          <a:bodyPr/>
          <a:lstStyle/>
          <a:p>
            <a:pPr>
              <a:spcBef>
                <a:spcPts val="0"/>
              </a:spcBef>
              <a:buNone/>
            </a:pPr>
            <a:r>
              <a:rPr lang="en-US" b="1" u="sng" dirty="0" smtClean="0"/>
              <a:t>Prepare a list of the following for your personal use:</a:t>
            </a:r>
          </a:p>
          <a:p>
            <a:pPr>
              <a:lnSpc>
                <a:spcPct val="100000"/>
              </a:lnSpc>
              <a:spcBef>
                <a:spcPts val="0"/>
              </a:spcBef>
            </a:pPr>
            <a:r>
              <a:rPr lang="en-US" dirty="0" smtClean="0"/>
              <a:t>What question(s) would you ask a team during a team debrief? </a:t>
            </a:r>
          </a:p>
          <a:p>
            <a:pPr>
              <a:lnSpc>
                <a:spcPct val="100000"/>
              </a:lnSpc>
              <a:spcBef>
                <a:spcPts val="0"/>
              </a:spcBef>
            </a:pPr>
            <a:r>
              <a:rPr lang="en-US" dirty="0" smtClean="0"/>
              <a:t>What outcomes do you anticipate from these team debriefs?</a:t>
            </a:r>
          </a:p>
          <a:p>
            <a:pPr>
              <a:lnSpc>
                <a:spcPct val="100000"/>
              </a:lnSpc>
              <a:spcBef>
                <a:spcPts val="0"/>
              </a:spcBef>
            </a:pPr>
            <a:r>
              <a:rPr lang="en-US" dirty="0" smtClean="0"/>
              <a:t>How will you move them to taking action?</a:t>
            </a:r>
          </a:p>
        </p:txBody>
      </p:sp>
      <p:pic>
        <p:nvPicPr>
          <p:cNvPr id="4099" name="Picture 3"/>
          <p:cNvPicPr>
            <a:picLocks noChangeAspect="1" noChangeArrowheads="1"/>
          </p:cNvPicPr>
          <p:nvPr/>
        </p:nvPicPr>
        <p:blipFill>
          <a:blip r:embed="rId2" cstate="print"/>
          <a:srcRect/>
          <a:stretch>
            <a:fillRect/>
          </a:stretch>
        </p:blipFill>
        <p:spPr bwMode="auto">
          <a:xfrm>
            <a:off x="0" y="3248025"/>
            <a:ext cx="10696575" cy="3333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Recap &amp; Closing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96719" y="4314825"/>
            <a:ext cx="2286000" cy="2286000"/>
          </a:xfrm>
          <a:prstGeom prst="rect">
            <a:avLst/>
          </a:prstGeom>
          <a:solidFill>
            <a:schemeClr val="bg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74787C"/>
                </a:solidFill>
              </a:rPr>
              <a:t>Effectively </a:t>
            </a:r>
            <a:r>
              <a:rPr lang="en-US" sz="1600" b="1" dirty="0" smtClean="0">
                <a:solidFill>
                  <a:srgbClr val="0097D0"/>
                </a:solidFill>
              </a:rPr>
              <a:t>Facilitate a GlobeSmart Team Profile </a:t>
            </a:r>
            <a:r>
              <a:rPr lang="en-US" sz="1600" dirty="0" smtClean="0">
                <a:solidFill>
                  <a:srgbClr val="74787C"/>
                </a:solidFill>
              </a:rPr>
              <a:t>debrief</a:t>
            </a:r>
            <a:endParaRPr lang="en-US" sz="1600" b="1" dirty="0" smtClean="0">
              <a:solidFill>
                <a:srgbClr val="0097D0"/>
              </a:solidFill>
            </a:endParaRPr>
          </a:p>
          <a:p>
            <a:pPr algn="ctr"/>
            <a:r>
              <a:rPr lang="en-US" sz="1600" b="1" dirty="0" smtClean="0">
                <a:solidFill>
                  <a:srgbClr val="008DD0"/>
                </a:solidFill>
              </a:rPr>
              <a:t> </a:t>
            </a:r>
            <a:endParaRPr lang="en-US" sz="1600" dirty="0">
              <a:solidFill>
                <a:schemeClr val="bg2"/>
              </a:solidFill>
            </a:endParaRPr>
          </a:p>
        </p:txBody>
      </p:sp>
      <p:sp>
        <p:nvSpPr>
          <p:cNvPr id="9" name="Rectangle 8"/>
          <p:cNvSpPr/>
          <p:nvPr/>
        </p:nvSpPr>
        <p:spPr>
          <a:xfrm>
            <a:off x="8163719" y="4314825"/>
            <a:ext cx="2296319" cy="2286000"/>
          </a:xfrm>
          <a:prstGeom prst="rect">
            <a:avLst/>
          </a:prstGeom>
          <a:solidFill>
            <a:schemeClr val="bg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74787C"/>
                </a:solidFill>
              </a:rPr>
              <a:t>Respond to any </a:t>
            </a:r>
            <a:r>
              <a:rPr lang="en-US" sz="1600" b="1" dirty="0" smtClean="0">
                <a:solidFill>
                  <a:srgbClr val="0097D0"/>
                </a:solidFill>
              </a:rPr>
              <a:t>questions or concerns </a:t>
            </a:r>
            <a:r>
              <a:rPr lang="en-US" sz="1600" dirty="0" smtClean="0">
                <a:solidFill>
                  <a:srgbClr val="74787C"/>
                </a:solidFill>
              </a:rPr>
              <a:t>that may be presented by participants of a debrief session</a:t>
            </a:r>
            <a:endParaRPr lang="en-US" sz="1600" dirty="0">
              <a:solidFill>
                <a:schemeClr val="bg2"/>
              </a:solidFill>
            </a:endParaRPr>
          </a:p>
        </p:txBody>
      </p:sp>
      <p:sp>
        <p:nvSpPr>
          <p:cNvPr id="2" name="Title 1"/>
          <p:cNvSpPr>
            <a:spLocks noGrp="1"/>
          </p:cNvSpPr>
          <p:nvPr>
            <p:ph type="title"/>
          </p:nvPr>
        </p:nvSpPr>
        <p:spPr/>
        <p:txBody>
          <a:bodyPr/>
          <a:lstStyle/>
          <a:p>
            <a:r>
              <a:rPr lang="en-US" dirty="0" smtClean="0"/>
              <a:t>Overview of Session</a:t>
            </a:r>
            <a:endParaRPr lang="en-US" dirty="0"/>
          </a:p>
        </p:txBody>
      </p:sp>
      <p:graphicFrame>
        <p:nvGraphicFramePr>
          <p:cNvPr id="10" name="Table 9"/>
          <p:cNvGraphicFramePr>
            <a:graphicFrameLocks noGrp="1"/>
          </p:cNvGraphicFramePr>
          <p:nvPr/>
        </p:nvGraphicFramePr>
        <p:xfrm>
          <a:off x="2753519" y="1266825"/>
          <a:ext cx="5562600" cy="2286000"/>
        </p:xfrm>
        <a:graphic>
          <a:graphicData uri="http://schemas.openxmlformats.org/drawingml/2006/table">
            <a:tbl>
              <a:tblPr/>
              <a:tblGrid>
                <a:gridCol w="5562600"/>
              </a:tblGrid>
              <a:tr h="428413">
                <a:tc>
                  <a:txBody>
                    <a:bodyPr/>
                    <a:lstStyle/>
                    <a:p>
                      <a:pPr marL="344488" marR="0" lvl="0" indent="-344488" algn="l" defTabSz="914400" rtl="0" eaLnBrk="1" fontAlgn="base" latinLnBrk="0" hangingPunct="1">
                        <a:lnSpc>
                          <a:spcPct val="100000"/>
                        </a:lnSpc>
                        <a:spcBef>
                          <a:spcPts val="300"/>
                        </a:spcBef>
                        <a:spcAft>
                          <a:spcPts val="300"/>
                        </a:spcAft>
                        <a:buClr>
                          <a:srgbClr val="067AB4"/>
                        </a:buClr>
                        <a:buSzPct val="75000"/>
                        <a:buFont typeface="Wingdings 3" pitchFamily="18" charset="2"/>
                        <a:buChar char="w"/>
                        <a:tabLst>
                          <a:tab pos="457200" algn="l"/>
                          <a:tab pos="2743200" algn="ctr"/>
                          <a:tab pos="5486400" algn="r"/>
                        </a:tabLst>
                      </a:pPr>
                      <a:r>
                        <a:rPr kumimoji="0" lang="en-US" sz="2400" b="0" i="0" u="none" strike="noStrike" cap="none" normalizeH="0" baseline="0" dirty="0" smtClean="0">
                          <a:ln>
                            <a:noFill/>
                          </a:ln>
                          <a:solidFill>
                            <a:srgbClr val="74787C"/>
                          </a:solidFill>
                          <a:effectLst/>
                          <a:latin typeface="+mn-lt"/>
                          <a:ea typeface="Times New Roman" pitchFamily="18" charset="0"/>
                          <a:cs typeface="Arial" pitchFamily="34" charset="0"/>
                        </a:rPr>
                        <a:t>Introductions &amp; Overview</a:t>
                      </a:r>
                    </a:p>
                  </a:txBody>
                  <a:tcPr marL="2743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6E6F71"/>
                      </a:solidFill>
                      <a:prstDash val="solid"/>
                      <a:round/>
                      <a:headEnd type="none" w="med" len="med"/>
                      <a:tailEnd type="none" w="med" len="med"/>
                    </a:lnB>
                    <a:lnTlToBr>
                      <a:noFill/>
                    </a:lnTlToBr>
                    <a:lnBlToTr>
                      <a:noFill/>
                    </a:lnBlToTr>
                    <a:noFill/>
                  </a:tcPr>
                </a:tc>
              </a:tr>
              <a:tr h="428413">
                <a:tc>
                  <a:txBody>
                    <a:bodyPr/>
                    <a:lstStyle/>
                    <a:p>
                      <a:pPr marL="344488" marR="0" lvl="0" indent="-344488" algn="l" defTabSz="914400" rtl="0" eaLnBrk="1" fontAlgn="base" latinLnBrk="0" hangingPunct="1">
                        <a:lnSpc>
                          <a:spcPct val="100000"/>
                        </a:lnSpc>
                        <a:spcBef>
                          <a:spcPts val="300"/>
                        </a:spcBef>
                        <a:spcAft>
                          <a:spcPts val="300"/>
                        </a:spcAft>
                        <a:buClr>
                          <a:srgbClr val="067AB4"/>
                        </a:buClr>
                        <a:buSzPct val="75000"/>
                        <a:buFont typeface="Wingdings 3" pitchFamily="18" charset="2"/>
                        <a:buChar char="w"/>
                        <a:tabLst>
                          <a:tab pos="457200" algn="l"/>
                          <a:tab pos="2743200" algn="ctr"/>
                          <a:tab pos="5486400" algn="r"/>
                        </a:tabLst>
                        <a:defRPr/>
                      </a:pPr>
                      <a:r>
                        <a:rPr kumimoji="0" lang="en-US" sz="2400" b="0" i="0" u="none" strike="noStrike" cap="none" normalizeH="0" baseline="0" dirty="0" smtClean="0">
                          <a:ln>
                            <a:noFill/>
                          </a:ln>
                          <a:solidFill>
                            <a:srgbClr val="74787C"/>
                          </a:solidFill>
                          <a:effectLst/>
                          <a:latin typeface="+mn-lt"/>
                          <a:ea typeface="Times New Roman" pitchFamily="18" charset="0"/>
                          <a:cs typeface="Arial" pitchFamily="34" charset="0"/>
                        </a:rPr>
                        <a:t>Participant Practice</a:t>
                      </a:r>
                    </a:p>
                  </a:txBody>
                  <a:tcPr marL="2743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a:noFill/>
                    </a:lnTlToBr>
                    <a:lnBlToTr>
                      <a:noFill/>
                    </a:lnBlToTr>
                    <a:noFill/>
                  </a:tcPr>
                </a:tc>
              </a:tr>
              <a:tr h="428413">
                <a:tc>
                  <a:txBody>
                    <a:bodyPr/>
                    <a:lstStyle/>
                    <a:p>
                      <a:pPr marL="344488" marR="0" lvl="0" indent="-344488" algn="l" defTabSz="914400" rtl="0" eaLnBrk="1" fontAlgn="base" latinLnBrk="0" hangingPunct="1">
                        <a:lnSpc>
                          <a:spcPct val="100000"/>
                        </a:lnSpc>
                        <a:spcBef>
                          <a:spcPts val="300"/>
                        </a:spcBef>
                        <a:spcAft>
                          <a:spcPts val="300"/>
                        </a:spcAft>
                        <a:buClr>
                          <a:srgbClr val="067AB4"/>
                        </a:buClr>
                        <a:buSzPct val="75000"/>
                        <a:buFont typeface="Wingdings 3" pitchFamily="18" charset="2"/>
                        <a:buChar char="w"/>
                        <a:tabLst>
                          <a:tab pos="457200" algn="l"/>
                          <a:tab pos="2743200" algn="ctr"/>
                          <a:tab pos="5486400" algn="r"/>
                        </a:tabLst>
                      </a:pPr>
                      <a:r>
                        <a:rPr kumimoji="0" lang="en-US" sz="2400" b="0" i="0" u="none" strike="noStrike" cap="none" normalizeH="0" baseline="0" dirty="0" smtClean="0">
                          <a:ln>
                            <a:noFill/>
                          </a:ln>
                          <a:solidFill>
                            <a:srgbClr val="74787C"/>
                          </a:solidFill>
                          <a:effectLst/>
                          <a:latin typeface="+mn-lt"/>
                          <a:ea typeface="Times New Roman" pitchFamily="18" charset="0"/>
                          <a:cs typeface="Arial" pitchFamily="34" charset="0"/>
                        </a:rPr>
                        <a:t>Team Profile Debrief &amp; Practice</a:t>
                      </a:r>
                    </a:p>
                  </a:txBody>
                  <a:tcPr marL="2743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a:noFill/>
                    </a:lnTlToBr>
                    <a:lnBlToTr>
                      <a:noFill/>
                    </a:lnBlToTr>
                    <a:noFill/>
                  </a:tcPr>
                </a:tc>
              </a:tr>
              <a:tr h="428413">
                <a:tc>
                  <a:txBody>
                    <a:bodyPr/>
                    <a:lstStyle/>
                    <a:p>
                      <a:pPr marL="344488" marR="0" lvl="0" indent="-344488" algn="l" defTabSz="914400" rtl="0" eaLnBrk="1" fontAlgn="base" latinLnBrk="0" hangingPunct="1">
                        <a:lnSpc>
                          <a:spcPct val="100000"/>
                        </a:lnSpc>
                        <a:spcBef>
                          <a:spcPts val="300"/>
                        </a:spcBef>
                        <a:spcAft>
                          <a:spcPts val="300"/>
                        </a:spcAft>
                        <a:buClr>
                          <a:srgbClr val="067AB4"/>
                        </a:buClr>
                        <a:buSzPct val="75000"/>
                        <a:buFont typeface="Wingdings 3" pitchFamily="18" charset="2"/>
                        <a:buChar char="w"/>
                        <a:tabLst>
                          <a:tab pos="457200" algn="l"/>
                          <a:tab pos="2743200" algn="ctr"/>
                          <a:tab pos="5486400" algn="r"/>
                        </a:tabLst>
                      </a:pPr>
                      <a:r>
                        <a:rPr kumimoji="0" lang="en-US" sz="2400" b="0" i="0" u="none" strike="noStrike" cap="none" normalizeH="0" baseline="0" dirty="0" smtClean="0">
                          <a:ln>
                            <a:noFill/>
                          </a:ln>
                          <a:solidFill>
                            <a:srgbClr val="74787C"/>
                          </a:solidFill>
                          <a:effectLst/>
                          <a:latin typeface="+mn-lt"/>
                          <a:ea typeface="Times New Roman" pitchFamily="18" charset="0"/>
                          <a:cs typeface="Arial" pitchFamily="34" charset="0"/>
                        </a:rPr>
                        <a:t>Questions &amp; Answers</a:t>
                      </a:r>
                    </a:p>
                  </a:txBody>
                  <a:tcPr marL="2743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a:noFill/>
                    </a:lnTlToBr>
                    <a:lnBlToTr>
                      <a:noFill/>
                    </a:lnBlToTr>
                    <a:noFill/>
                  </a:tcPr>
                </a:tc>
              </a:tr>
              <a:tr h="428413">
                <a:tc>
                  <a:txBody>
                    <a:bodyPr/>
                    <a:lstStyle/>
                    <a:p>
                      <a:pPr marL="344488" marR="0" lvl="0" indent="-344488" algn="l" defTabSz="914400" rtl="0" eaLnBrk="1" fontAlgn="base" latinLnBrk="0" hangingPunct="1">
                        <a:lnSpc>
                          <a:spcPct val="100000"/>
                        </a:lnSpc>
                        <a:spcBef>
                          <a:spcPts val="300"/>
                        </a:spcBef>
                        <a:spcAft>
                          <a:spcPts val="300"/>
                        </a:spcAft>
                        <a:buClr>
                          <a:srgbClr val="067AB4"/>
                        </a:buClr>
                        <a:buSzPct val="75000"/>
                        <a:buFont typeface="Wingdings 3" pitchFamily="18" charset="2"/>
                        <a:buChar char="w"/>
                        <a:tabLst>
                          <a:tab pos="457200" algn="l"/>
                          <a:tab pos="2743200" algn="ctr"/>
                          <a:tab pos="5486400" algn="r"/>
                        </a:tabLst>
                      </a:pPr>
                      <a:r>
                        <a:rPr kumimoji="0" lang="en-US" sz="2400" b="0" i="0" u="none" strike="noStrike" cap="none" normalizeH="0" baseline="0" dirty="0" smtClean="0">
                          <a:ln>
                            <a:noFill/>
                          </a:ln>
                          <a:solidFill>
                            <a:srgbClr val="74787C"/>
                          </a:solidFill>
                          <a:effectLst/>
                          <a:latin typeface="+mn-lt"/>
                          <a:ea typeface="Times New Roman" pitchFamily="18" charset="0"/>
                          <a:cs typeface="Arial" pitchFamily="34" charset="0"/>
                        </a:rPr>
                        <a:t>Development Action Planning</a:t>
                      </a:r>
                    </a:p>
                  </a:txBody>
                  <a:tcPr marL="2743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a:noFill/>
                    </a:lnTlToBr>
                    <a:lnBlToTr>
                      <a:noFill/>
                    </a:lnBlToTr>
                    <a:noFill/>
                  </a:tcPr>
                </a:tc>
              </a:tr>
            </a:tbl>
          </a:graphicData>
        </a:graphic>
      </p:graphicFrame>
      <p:sp>
        <p:nvSpPr>
          <p:cNvPr id="4" name="Rectangle 3"/>
          <p:cNvSpPr/>
          <p:nvPr/>
        </p:nvSpPr>
        <p:spPr>
          <a:xfrm>
            <a:off x="162719" y="4314825"/>
            <a:ext cx="2286000" cy="2286000"/>
          </a:xfrm>
          <a:prstGeom prst="rect">
            <a:avLst/>
          </a:prstGeom>
          <a:solidFill>
            <a:schemeClr val="bg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74787C"/>
                </a:solidFill>
              </a:rPr>
              <a:t>Clearly </a:t>
            </a:r>
            <a:r>
              <a:rPr lang="en-US" sz="1600" b="1" dirty="0" smtClean="0">
                <a:solidFill>
                  <a:srgbClr val="0097D0"/>
                </a:solidFill>
              </a:rPr>
              <a:t>explain the GlobeSmart dimensions of culture</a:t>
            </a:r>
          </a:p>
          <a:p>
            <a:pPr algn="ctr"/>
            <a:r>
              <a:rPr lang="en-US" sz="1600" b="1" dirty="0" smtClean="0">
                <a:solidFill>
                  <a:srgbClr val="008DD0"/>
                </a:solidFill>
              </a:rPr>
              <a:t> </a:t>
            </a:r>
            <a:endParaRPr lang="en-US" sz="1600" dirty="0">
              <a:solidFill>
                <a:schemeClr val="bg2"/>
              </a:solidFill>
            </a:endParaRPr>
          </a:p>
        </p:txBody>
      </p:sp>
      <p:sp>
        <p:nvSpPr>
          <p:cNvPr id="5" name="Rectangle 4"/>
          <p:cNvSpPr/>
          <p:nvPr/>
        </p:nvSpPr>
        <p:spPr>
          <a:xfrm>
            <a:off x="2829719" y="4314825"/>
            <a:ext cx="2286000" cy="2286000"/>
          </a:xfrm>
          <a:prstGeom prst="rect">
            <a:avLst/>
          </a:prstGeom>
          <a:solidFill>
            <a:schemeClr val="bg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74787C"/>
                </a:solidFill>
              </a:rPr>
              <a:t>Identify and utilize appropriate </a:t>
            </a:r>
            <a:r>
              <a:rPr lang="en-US" sz="1600" b="1" dirty="0" smtClean="0">
                <a:solidFill>
                  <a:srgbClr val="0097D0"/>
                </a:solidFill>
              </a:rPr>
              <a:t>stories and examples</a:t>
            </a:r>
            <a:r>
              <a:rPr lang="en-US" sz="1600" dirty="0" smtClean="0">
                <a:solidFill>
                  <a:srgbClr val="74787C"/>
                </a:solidFill>
              </a:rPr>
              <a:t> to help bring the GlobeSmart dimensions to life in an engaging way</a:t>
            </a:r>
            <a:endParaRPr lang="en-US" sz="1600" dirty="0">
              <a:solidFill>
                <a:schemeClr val="bg2"/>
              </a:solidFill>
            </a:endParaRPr>
          </a:p>
        </p:txBody>
      </p:sp>
      <p:sp>
        <p:nvSpPr>
          <p:cNvPr id="6" name="Wave 5"/>
          <p:cNvSpPr/>
          <p:nvPr/>
        </p:nvSpPr>
        <p:spPr>
          <a:xfrm>
            <a:off x="0" y="4010025"/>
            <a:ext cx="10688638" cy="609600"/>
          </a:xfrm>
          <a:prstGeom prst="wave">
            <a:avLst>
              <a:gd name="adj1" fmla="val 20000"/>
              <a:gd name="adj2" fmla="val 0"/>
            </a:avLst>
          </a:prstGeom>
          <a:solidFill>
            <a:srgbClr val="F99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6200" y="3552825"/>
            <a:ext cx="1686719" cy="400110"/>
          </a:xfrm>
          <a:prstGeom prst="rect">
            <a:avLst/>
          </a:prstGeom>
          <a:noFill/>
        </p:spPr>
        <p:txBody>
          <a:bodyPr wrap="square" rtlCol="0">
            <a:spAutoFit/>
          </a:bodyPr>
          <a:lstStyle/>
          <a:p>
            <a:r>
              <a:rPr lang="en-US" sz="2000" b="1" dirty="0" smtClean="0">
                <a:solidFill>
                  <a:srgbClr val="0097D0"/>
                </a:solidFill>
              </a:rPr>
              <a:t>Objectives:</a:t>
            </a:r>
            <a:endParaRPr lang="en-US" sz="2000" b="1" dirty="0">
              <a:solidFill>
                <a:srgbClr val="0097D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19" y="1419225"/>
            <a:ext cx="5486400" cy="5284440"/>
          </a:xfrm>
        </p:spPr>
        <p:txBody>
          <a:bodyPr/>
          <a:lstStyle/>
          <a:p>
            <a:pPr>
              <a:lnSpc>
                <a:spcPct val="100000"/>
              </a:lnSpc>
              <a:spcBef>
                <a:spcPts val="0"/>
              </a:spcBef>
            </a:pPr>
            <a:r>
              <a:rPr lang="en-US" dirty="0" smtClean="0"/>
              <a:t>Clearly explain the GlobeSmart dimensions of culture</a:t>
            </a:r>
          </a:p>
          <a:p>
            <a:pPr>
              <a:lnSpc>
                <a:spcPct val="100000"/>
              </a:lnSpc>
              <a:spcBef>
                <a:spcPts val="0"/>
              </a:spcBef>
            </a:pPr>
            <a:r>
              <a:rPr lang="en-US" dirty="0" smtClean="0"/>
              <a:t>Identify and utilize appropriate stories and examples to help bring the GlobeSmart dimensions to life in an engaging way</a:t>
            </a:r>
          </a:p>
          <a:p>
            <a:pPr>
              <a:lnSpc>
                <a:spcPct val="100000"/>
              </a:lnSpc>
              <a:spcBef>
                <a:spcPts val="0"/>
              </a:spcBef>
            </a:pPr>
            <a:r>
              <a:rPr lang="en-US" dirty="0" smtClean="0"/>
              <a:t>Effectively facilitate a GlobeSmart Team Profile</a:t>
            </a:r>
          </a:p>
          <a:p>
            <a:pPr>
              <a:lnSpc>
                <a:spcPct val="100000"/>
              </a:lnSpc>
              <a:spcBef>
                <a:spcPts val="0"/>
              </a:spcBef>
            </a:pPr>
            <a:r>
              <a:rPr lang="en-US" dirty="0" smtClean="0"/>
              <a:t>Respond to any questions or concerns that may be presented by participants of a debrief session</a:t>
            </a:r>
          </a:p>
          <a:p>
            <a:pPr>
              <a:buNone/>
            </a:pPr>
            <a:r>
              <a:rPr lang="en-US" b="1" u="sng" dirty="0" smtClean="0">
                <a:solidFill>
                  <a:srgbClr val="F99837"/>
                </a:solidFill>
              </a:rPr>
              <a:t>Your Homework: </a:t>
            </a:r>
          </a:p>
          <a:p>
            <a:r>
              <a:rPr lang="en-US" dirty="0" smtClean="0"/>
              <a:t>Continue the Learning Path steps</a:t>
            </a:r>
          </a:p>
          <a:p>
            <a:pPr lvl="1"/>
            <a:r>
              <a:rPr lang="en-US" dirty="0" smtClean="0"/>
              <a:t>Access Code: </a:t>
            </a:r>
            <a:r>
              <a:rPr lang="en-US" b="1" dirty="0" smtClean="0">
                <a:solidFill>
                  <a:srgbClr val="F99837"/>
                </a:solidFill>
              </a:rPr>
              <a:t>UPDATE</a:t>
            </a:r>
          </a:p>
        </p:txBody>
      </p:sp>
      <p:sp>
        <p:nvSpPr>
          <p:cNvPr id="3" name="Title 2"/>
          <p:cNvSpPr>
            <a:spLocks noGrp="1"/>
          </p:cNvSpPr>
          <p:nvPr>
            <p:ph type="title"/>
          </p:nvPr>
        </p:nvSpPr>
        <p:spPr/>
        <p:txBody>
          <a:bodyPr/>
          <a:lstStyle/>
          <a:p>
            <a:r>
              <a:rPr lang="en-US" dirty="0" smtClean="0"/>
              <a:t>Recap of This First Session &amp; Homework</a:t>
            </a:r>
            <a:endParaRPr lang="en-US" dirty="0"/>
          </a:p>
        </p:txBody>
      </p:sp>
      <p:pic>
        <p:nvPicPr>
          <p:cNvPr id="5" name="Picture 2"/>
          <p:cNvPicPr>
            <a:picLocks noChangeAspect="1" noChangeArrowheads="1"/>
          </p:cNvPicPr>
          <p:nvPr/>
        </p:nvPicPr>
        <p:blipFill>
          <a:blip r:embed="rId3" cstate="print"/>
          <a:srcRect r="8817"/>
          <a:stretch>
            <a:fillRect/>
          </a:stretch>
        </p:blipFill>
        <p:spPr bwMode="auto">
          <a:xfrm>
            <a:off x="6400800" y="1419225"/>
            <a:ext cx="3667919" cy="536538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About Aperian Global</a:t>
            </a:r>
            <a:endParaRPr lang="en-US" dirty="0"/>
          </a:p>
        </p:txBody>
      </p:sp>
      <p:pic>
        <p:nvPicPr>
          <p:cNvPr id="4" name="Picture 2"/>
          <p:cNvPicPr>
            <a:picLocks noChangeAspect="1" noChangeArrowheads="1"/>
          </p:cNvPicPr>
          <p:nvPr/>
        </p:nvPicPr>
        <p:blipFill>
          <a:blip r:embed="rId3" cstate="print"/>
          <a:srcRect t="7721"/>
          <a:stretch>
            <a:fillRect/>
          </a:stretch>
        </p:blipFill>
        <p:spPr bwMode="auto">
          <a:xfrm>
            <a:off x="-2" y="914402"/>
            <a:ext cx="10688640" cy="3956829"/>
          </a:xfrm>
          <a:prstGeom prst="rect">
            <a:avLst/>
          </a:prstGeom>
          <a:noFill/>
          <a:ln w="9525">
            <a:noFill/>
            <a:miter lim="800000"/>
            <a:headEnd/>
            <a:tailEnd/>
          </a:ln>
        </p:spPr>
      </p:pic>
      <p:sp>
        <p:nvSpPr>
          <p:cNvPr id="5" name="Rectangle 3"/>
          <p:cNvSpPr>
            <a:spLocks noChangeArrowheads="1"/>
          </p:cNvSpPr>
          <p:nvPr/>
        </p:nvSpPr>
        <p:spPr bwMode="auto">
          <a:xfrm>
            <a:off x="5268120" y="2575620"/>
            <a:ext cx="4876801" cy="1323439"/>
          </a:xfrm>
          <a:prstGeom prst="rect">
            <a:avLst/>
          </a:prstGeom>
          <a:noFill/>
          <a:ln w="9525" algn="ctr">
            <a:noFill/>
            <a:miter lim="800000"/>
            <a:headEnd/>
            <a:tailEnd/>
          </a:ln>
        </p:spPr>
        <p:txBody>
          <a:bodyPr wrap="square">
            <a:spAutoFit/>
          </a:bodyPr>
          <a:lstStyle/>
          <a:p>
            <a:r>
              <a:rPr lang="en-US" altLang="ja-JP" sz="1600" b="1" dirty="0" smtClean="0">
                <a:solidFill>
                  <a:schemeClr val="bg1"/>
                </a:solidFill>
                <a:ea typeface="ＭＳ Ｐゴシック" pitchFamily="34" charset="-128"/>
              </a:rPr>
              <a:t>Aperian Global integrates Global Reach, Web Tools, and Thought Leadership in a way that provides uniquely compelling and innovative solutions for our clients’ globalization needs.</a:t>
            </a:r>
          </a:p>
          <a:p>
            <a:endParaRPr lang="en-US" altLang="ja-JP" sz="1600" b="1" dirty="0" smtClean="0">
              <a:solidFill>
                <a:schemeClr val="bg1"/>
              </a:solidFill>
              <a:ea typeface="ＭＳ Ｐゴシック" pitchFamily="34" charset="-128"/>
            </a:endParaRPr>
          </a:p>
        </p:txBody>
      </p:sp>
      <p:sp>
        <p:nvSpPr>
          <p:cNvPr id="6" name="Rectangle 5"/>
          <p:cNvSpPr/>
          <p:nvPr/>
        </p:nvSpPr>
        <p:spPr>
          <a:xfrm>
            <a:off x="5268119" y="1114425"/>
            <a:ext cx="4953000" cy="1384995"/>
          </a:xfrm>
          <a:prstGeom prst="rect">
            <a:avLst/>
          </a:prstGeom>
        </p:spPr>
        <p:txBody>
          <a:bodyPr wrap="square">
            <a:spAutoFit/>
          </a:bodyPr>
          <a:lstStyle/>
          <a:p>
            <a:r>
              <a:rPr lang="en-US" altLang="ja-JP" sz="2800" b="1" dirty="0" smtClean="0">
                <a:solidFill>
                  <a:schemeClr val="bg1"/>
                </a:solidFill>
                <a:ea typeface="ＭＳ Ｐゴシック" pitchFamily="34" charset="-128"/>
              </a:rPr>
              <a:t>We provide consulting, training and web tools for global talent development. </a:t>
            </a:r>
            <a:endParaRPr lang="en-US" altLang="ja-JP" sz="2800" b="1" dirty="0">
              <a:solidFill>
                <a:schemeClr val="bg1"/>
              </a:solidFill>
              <a:ea typeface="ＭＳ Ｐゴシック" pitchFamily="34" charset="-128"/>
            </a:endParaRPr>
          </a:p>
        </p:txBody>
      </p:sp>
      <p:grpSp>
        <p:nvGrpSpPr>
          <p:cNvPr id="2" name="Group 17"/>
          <p:cNvGrpSpPr/>
          <p:nvPr/>
        </p:nvGrpSpPr>
        <p:grpSpPr>
          <a:xfrm>
            <a:off x="0" y="5371042"/>
            <a:ext cx="10688638" cy="2372783"/>
            <a:chOff x="0" y="4463480"/>
            <a:chExt cx="9144000" cy="1767314"/>
          </a:xfrm>
        </p:grpSpPr>
        <p:sp>
          <p:nvSpPr>
            <p:cNvPr id="8" name="Rectangle 5"/>
            <p:cNvSpPr>
              <a:spLocks noChangeArrowheads="1"/>
            </p:cNvSpPr>
            <p:nvPr/>
          </p:nvSpPr>
          <p:spPr bwMode="auto">
            <a:xfrm>
              <a:off x="0" y="4528119"/>
              <a:ext cx="9144000" cy="1567881"/>
            </a:xfrm>
            <a:prstGeom prst="rect">
              <a:avLst/>
            </a:prstGeom>
            <a:solidFill>
              <a:srgbClr val="F99837"/>
            </a:solidFill>
            <a:ln w="9525">
              <a:noFill/>
              <a:miter lim="800000"/>
              <a:headEnd/>
              <a:tailEnd/>
            </a:ln>
          </p:spPr>
          <p:txBody>
            <a:bodyPr anchor="ctr"/>
            <a:lstStyle/>
            <a:p>
              <a:pPr marL="2068513">
                <a:lnSpc>
                  <a:spcPct val="125000"/>
                </a:lnSpc>
                <a:spcBef>
                  <a:spcPct val="20000"/>
                </a:spcBef>
                <a:buClr>
                  <a:srgbClr val="C78127"/>
                </a:buClr>
              </a:pPr>
              <a:r>
                <a:rPr lang="en-US" sz="1800" b="1" dirty="0" smtClean="0">
                  <a:solidFill>
                    <a:schemeClr val="bg1"/>
                  </a:solidFill>
                </a:rPr>
                <a:t>Our mission is to develop the capabilities of individuals, </a:t>
              </a:r>
              <a:br>
                <a:rPr lang="en-US" sz="1800" b="1" dirty="0" smtClean="0">
                  <a:solidFill>
                    <a:schemeClr val="bg1"/>
                  </a:solidFill>
                </a:rPr>
              </a:br>
              <a:r>
                <a:rPr lang="en-US" sz="1800" b="1" dirty="0" smtClean="0">
                  <a:solidFill>
                    <a:schemeClr val="bg1"/>
                  </a:solidFill>
                </a:rPr>
                <a:t>teams, and organizations to perform effectively worldwide </a:t>
              </a:r>
              <a:br>
                <a:rPr lang="en-US" sz="1800" b="1" dirty="0" smtClean="0">
                  <a:solidFill>
                    <a:schemeClr val="bg1"/>
                  </a:solidFill>
                </a:rPr>
              </a:br>
              <a:r>
                <a:rPr lang="en-US" sz="1800" b="1" dirty="0" smtClean="0">
                  <a:solidFill>
                    <a:schemeClr val="bg1"/>
                  </a:solidFill>
                </a:rPr>
                <a:t>in order to create a sustainable global future.</a:t>
              </a:r>
              <a:endParaRPr lang="en-US" sz="1800" b="1" dirty="0">
                <a:solidFill>
                  <a:schemeClr val="bg1"/>
                </a:solidFill>
              </a:endParaRPr>
            </a:p>
          </p:txBody>
        </p:sp>
        <p:sp>
          <p:nvSpPr>
            <p:cNvPr id="9" name="Rectangle 8"/>
            <p:cNvSpPr/>
            <p:nvPr/>
          </p:nvSpPr>
          <p:spPr bwMode="auto">
            <a:xfrm>
              <a:off x="533400" y="4463480"/>
              <a:ext cx="457200" cy="1143000"/>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09538" marR="0" indent="-109538" algn="ctr" defTabSz="914400" rtl="0" eaLnBrk="1" fontAlgn="base" latinLnBrk="0" hangingPunct="1">
                <a:lnSpc>
                  <a:spcPct val="100000"/>
                </a:lnSpc>
                <a:spcBef>
                  <a:spcPts val="600"/>
                </a:spcBef>
                <a:spcAft>
                  <a:spcPct val="0"/>
                </a:spcAft>
                <a:buClrTx/>
                <a:buSzTx/>
                <a:buFontTx/>
                <a:buNone/>
                <a:tabLst/>
              </a:pPr>
              <a:r>
                <a:rPr kumimoji="0" lang="en-US" sz="11500" b="1" i="0" u="none" strike="noStrike" cap="none" normalizeH="0" baseline="0" dirty="0" smtClean="0">
                  <a:ln>
                    <a:noFill/>
                  </a:ln>
                  <a:solidFill>
                    <a:schemeClr val="bg1"/>
                  </a:solidFill>
                  <a:effectLst/>
                  <a:latin typeface="Arial" charset="0"/>
                  <a:cs typeface="Arial" charset="0"/>
                  <a:sym typeface="Wingdings 2"/>
                </a:rPr>
                <a:t>“</a:t>
              </a:r>
              <a:endParaRPr kumimoji="0" lang="en-US" sz="11500" b="1" i="0" u="none" strike="noStrike" cap="none" normalizeH="0" baseline="0" dirty="0" smtClean="0">
                <a:ln>
                  <a:noFill/>
                </a:ln>
                <a:solidFill>
                  <a:schemeClr val="bg1"/>
                </a:solidFill>
                <a:effectLst/>
                <a:latin typeface="Arial" charset="0"/>
                <a:cs typeface="Arial" charset="0"/>
              </a:endParaRPr>
            </a:p>
          </p:txBody>
        </p:sp>
        <p:sp>
          <p:nvSpPr>
            <p:cNvPr id="10" name="Rectangle 9"/>
            <p:cNvSpPr/>
            <p:nvPr/>
          </p:nvSpPr>
          <p:spPr bwMode="auto">
            <a:xfrm>
              <a:off x="8077200" y="5087794"/>
              <a:ext cx="457200" cy="1143000"/>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09538" marR="0" indent="-109538" algn="ctr" defTabSz="914400" rtl="0" eaLnBrk="1" fontAlgn="base" latinLnBrk="0" hangingPunct="1">
                <a:lnSpc>
                  <a:spcPct val="100000"/>
                </a:lnSpc>
                <a:spcBef>
                  <a:spcPts val="600"/>
                </a:spcBef>
                <a:spcAft>
                  <a:spcPct val="0"/>
                </a:spcAft>
                <a:buClrTx/>
                <a:buSzTx/>
                <a:buFontTx/>
                <a:buNone/>
                <a:tabLst/>
              </a:pPr>
              <a:r>
                <a:rPr kumimoji="0" lang="en-US" sz="11500" b="1" i="0" u="none" strike="noStrike" cap="none" normalizeH="0" baseline="0" dirty="0" smtClean="0">
                  <a:ln>
                    <a:noFill/>
                  </a:ln>
                  <a:solidFill>
                    <a:schemeClr val="bg1"/>
                  </a:solidFill>
                  <a:effectLst/>
                  <a:latin typeface="Arial" charset="0"/>
                  <a:cs typeface="Arial" charset="0"/>
                  <a:sym typeface="Wingdings 2"/>
                </a:rPr>
                <a:t>”</a:t>
              </a:r>
              <a:endParaRPr kumimoji="0" lang="en-US" sz="11500" b="1" i="0" u="none" strike="noStrike" cap="none" normalizeH="0" baseline="0" dirty="0" smtClean="0">
                <a:ln>
                  <a:noFill/>
                </a:ln>
                <a:solidFill>
                  <a:schemeClr val="bg1"/>
                </a:solidFill>
                <a:effectLst/>
                <a:latin typeface="Arial" charset="0"/>
                <a:cs typeface="Arial" charset="0"/>
              </a:endParaRPr>
            </a:p>
          </p:txBody>
        </p:sp>
      </p:grpSp>
      <p:sp>
        <p:nvSpPr>
          <p:cNvPr id="11" name="Rectangle 10"/>
          <p:cNvSpPr/>
          <p:nvPr/>
        </p:nvSpPr>
        <p:spPr>
          <a:xfrm>
            <a:off x="0" y="4724400"/>
            <a:ext cx="10688638" cy="733425"/>
          </a:xfrm>
          <a:prstGeom prst="rect">
            <a:avLst/>
          </a:prstGeom>
          <a:solidFill>
            <a:srgbClr val="25567F"/>
          </a:solidFill>
          <a:ln>
            <a:no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marL="109538" indent="-109538" algn="ctr"/>
            <a:r>
              <a:rPr lang="en-US" altLang="ja-JP" sz="1400" b="1" dirty="0" smtClean="0">
                <a:solidFill>
                  <a:schemeClr val="bg1"/>
                </a:solidFill>
                <a:ea typeface="ＭＳ Ｐゴシック" pitchFamily="34" charset="-128"/>
              </a:rPr>
              <a:t>Global Leadership  </a:t>
            </a:r>
            <a:r>
              <a:rPr lang="en-US" altLang="ja-JP" sz="1400" b="1" dirty="0" smtClean="0">
                <a:solidFill>
                  <a:schemeClr val="bg1"/>
                </a:solidFill>
                <a:ea typeface="ＭＳ Ｐゴシック" pitchFamily="34" charset="-128"/>
                <a:sym typeface="Wingdings" pitchFamily="2" charset="2"/>
              </a:rPr>
              <a:t>  </a:t>
            </a:r>
            <a:r>
              <a:rPr lang="en-US" altLang="ja-JP" sz="1400" b="1" dirty="0" smtClean="0">
                <a:solidFill>
                  <a:schemeClr val="bg1"/>
                </a:solidFill>
                <a:ea typeface="ＭＳ Ｐゴシック" pitchFamily="34" charset="-128"/>
              </a:rPr>
              <a:t>Global Teams  </a:t>
            </a:r>
            <a:r>
              <a:rPr lang="en-US" altLang="ja-JP" sz="1400" b="1" dirty="0" smtClean="0">
                <a:solidFill>
                  <a:schemeClr val="bg1"/>
                </a:solidFill>
                <a:ea typeface="ＭＳ Ｐゴシック" pitchFamily="34" charset="-128"/>
                <a:sym typeface="Wingdings" pitchFamily="2" charset="2"/>
              </a:rPr>
              <a:t>  </a:t>
            </a:r>
            <a:r>
              <a:rPr lang="en-US" altLang="ja-JP" sz="1400" b="1" dirty="0" smtClean="0">
                <a:solidFill>
                  <a:schemeClr val="bg1"/>
                </a:solidFill>
                <a:ea typeface="ＭＳ Ｐゴシック" pitchFamily="34" charset="-128"/>
              </a:rPr>
              <a:t>Global Mobility </a:t>
            </a:r>
          </a:p>
          <a:p>
            <a:pPr marL="109538" indent="-109538" algn="ctr"/>
            <a:r>
              <a:rPr lang="en-US" altLang="ja-JP" sz="1400" b="1" dirty="0" smtClean="0">
                <a:solidFill>
                  <a:schemeClr val="bg1"/>
                </a:solidFill>
                <a:ea typeface="ＭＳ Ｐゴシック" pitchFamily="34" charset="-128"/>
              </a:rPr>
              <a:t>Global Diversity &amp; Inclusion  </a:t>
            </a:r>
            <a:r>
              <a:rPr lang="en-US" altLang="ja-JP" sz="1400" b="1" dirty="0" smtClean="0">
                <a:solidFill>
                  <a:schemeClr val="bg1"/>
                </a:solidFill>
                <a:ea typeface="ＭＳ Ｐゴシック" pitchFamily="34" charset="-128"/>
                <a:sym typeface="Wingdings" pitchFamily="2" charset="2"/>
              </a:rPr>
              <a:t>  </a:t>
            </a:r>
            <a:r>
              <a:rPr lang="en-US" altLang="ja-JP" sz="1400" b="1" dirty="0" smtClean="0">
                <a:solidFill>
                  <a:schemeClr val="bg1"/>
                </a:solidFill>
                <a:ea typeface="ＭＳ Ｐゴシック" pitchFamily="34" charset="-128"/>
              </a:rPr>
              <a:t>Global Business Skills</a:t>
            </a:r>
          </a:p>
        </p:txBody>
      </p:sp>
      <p:sp>
        <p:nvSpPr>
          <p:cNvPr id="12" name="Rectangle 11"/>
          <p:cNvSpPr/>
          <p:nvPr/>
        </p:nvSpPr>
        <p:spPr>
          <a:xfrm>
            <a:off x="8276098" y="3886200"/>
            <a:ext cx="2326021" cy="307777"/>
          </a:xfrm>
          <a:prstGeom prst="rect">
            <a:avLst/>
          </a:prstGeom>
        </p:spPr>
        <p:txBody>
          <a:bodyPr wrap="none">
            <a:spAutoFit/>
          </a:bodyPr>
          <a:lstStyle/>
          <a:p>
            <a:r>
              <a:rPr lang="en-US" altLang="ja-JP" sz="1400" b="1" dirty="0" smtClean="0">
                <a:solidFill>
                  <a:schemeClr val="bg1"/>
                </a:solidFill>
                <a:ea typeface="ＭＳ Ｐゴシック" pitchFamily="34" charset="-128"/>
              </a:rPr>
              <a:t>| www.aperianglobal.com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716713" y="1647825"/>
            <a:ext cx="3895725" cy="2590800"/>
          </a:xfrm>
          <a:prstGeom prst="rect">
            <a:avLst/>
          </a:prstGeom>
          <a:solidFill>
            <a:srgbClr val="FB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p>
        </p:txBody>
      </p:sp>
      <p:pic>
        <p:nvPicPr>
          <p:cNvPr id="4099" name="Picture 2"/>
          <p:cNvPicPr>
            <a:picLocks noChangeAspect="1" noChangeArrowheads="1"/>
          </p:cNvPicPr>
          <p:nvPr/>
        </p:nvPicPr>
        <p:blipFill>
          <a:blip r:embed="rId2" cstate="print"/>
          <a:srcRect/>
          <a:stretch>
            <a:fillRect/>
          </a:stretch>
        </p:blipFill>
        <p:spPr bwMode="auto">
          <a:xfrm>
            <a:off x="6854825" y="1720850"/>
            <a:ext cx="3671888" cy="2405063"/>
          </a:xfrm>
          <a:prstGeom prst="rect">
            <a:avLst/>
          </a:prstGeom>
          <a:noFill/>
          <a:ln w="9525">
            <a:noFill/>
            <a:miter lim="800000"/>
            <a:headEnd/>
            <a:tailEnd/>
          </a:ln>
        </p:spPr>
      </p:pic>
      <p:sp>
        <p:nvSpPr>
          <p:cNvPr id="4100" name="Title 2"/>
          <p:cNvSpPr>
            <a:spLocks noGrp="1"/>
          </p:cNvSpPr>
          <p:nvPr>
            <p:ph type="title"/>
          </p:nvPr>
        </p:nvSpPr>
        <p:spPr>
          <a:xfrm>
            <a:off x="209550" y="200025"/>
            <a:ext cx="8412163" cy="576263"/>
          </a:xfrm>
        </p:spPr>
        <p:txBody>
          <a:bodyPr/>
          <a:lstStyle/>
          <a:p>
            <a:pPr eaLnBrk="1" hangingPunct="1"/>
            <a:r>
              <a:rPr lang="en-US" dirty="0" smtClean="0">
                <a:ea typeface="ＭＳ Ｐゴシック" pitchFamily="34" charset="-128"/>
              </a:rPr>
              <a:t>Adding Certifications to LinkedIn </a:t>
            </a:r>
          </a:p>
        </p:txBody>
      </p:sp>
      <p:sp>
        <p:nvSpPr>
          <p:cNvPr id="4101" name="TextBox 7"/>
          <p:cNvSpPr txBox="1">
            <a:spLocks noChangeArrowheads="1"/>
          </p:cNvSpPr>
          <p:nvPr/>
        </p:nvSpPr>
        <p:spPr bwMode="auto">
          <a:xfrm>
            <a:off x="163513" y="1038225"/>
            <a:ext cx="10134600" cy="584200"/>
          </a:xfrm>
          <a:prstGeom prst="rect">
            <a:avLst/>
          </a:prstGeom>
          <a:noFill/>
          <a:ln w="9525">
            <a:noFill/>
            <a:miter lim="800000"/>
            <a:headEnd/>
            <a:tailEnd/>
          </a:ln>
        </p:spPr>
        <p:txBody>
          <a:bodyPr>
            <a:spAutoFit/>
          </a:bodyPr>
          <a:lstStyle/>
          <a:p>
            <a:r>
              <a:rPr lang="en-US" sz="1600">
                <a:solidFill>
                  <a:srgbClr val="25567F"/>
                </a:solidFill>
              </a:rPr>
              <a:t>After you’ve completed the Certification webinar, add your Certification(s) to your LinkedIn Profile.</a:t>
            </a:r>
          </a:p>
          <a:p>
            <a:endParaRPr lang="en-US" sz="1600">
              <a:solidFill>
                <a:srgbClr val="25567F"/>
              </a:solidFill>
            </a:endParaRPr>
          </a:p>
        </p:txBody>
      </p:sp>
      <p:pic>
        <p:nvPicPr>
          <p:cNvPr id="5127" name="Picture 7"/>
          <p:cNvPicPr>
            <a:picLocks noChangeAspect="1" noChangeArrowheads="1"/>
          </p:cNvPicPr>
          <p:nvPr/>
        </p:nvPicPr>
        <p:blipFill>
          <a:blip r:embed="rId3" cstate="print"/>
          <a:srcRect/>
          <a:stretch>
            <a:fillRect/>
          </a:stretch>
        </p:blipFill>
        <p:spPr bwMode="auto">
          <a:xfrm>
            <a:off x="468313" y="1571625"/>
            <a:ext cx="3962400" cy="5568950"/>
          </a:xfrm>
          <a:prstGeom prst="rect">
            <a:avLst/>
          </a:prstGeom>
          <a:ln>
            <a:noFill/>
          </a:ln>
          <a:effectLst>
            <a:outerShdw blurRad="292100" dist="139700" dir="2700000" algn="tl" rotWithShape="0">
              <a:srgbClr val="333333">
                <a:alpha val="65000"/>
              </a:srgbClr>
            </a:outerShdw>
          </a:effectLst>
        </p:spPr>
      </p:pic>
      <p:sp>
        <p:nvSpPr>
          <p:cNvPr id="8" name="Left Arrow 7"/>
          <p:cNvSpPr/>
          <p:nvPr/>
        </p:nvSpPr>
        <p:spPr>
          <a:xfrm>
            <a:off x="1077913" y="1739900"/>
            <a:ext cx="914400" cy="3048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11" name="Rounded Rectangle 10"/>
          <p:cNvSpPr/>
          <p:nvPr/>
        </p:nvSpPr>
        <p:spPr>
          <a:xfrm>
            <a:off x="1458913" y="1663700"/>
            <a:ext cx="1981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t>1. Click on “Edit Profile”.</a:t>
            </a:r>
          </a:p>
        </p:txBody>
      </p:sp>
      <p:sp>
        <p:nvSpPr>
          <p:cNvPr id="12" name="Left Arrow 11"/>
          <p:cNvSpPr/>
          <p:nvPr/>
        </p:nvSpPr>
        <p:spPr>
          <a:xfrm rot="17432564">
            <a:off x="1732757" y="4595019"/>
            <a:ext cx="3217862" cy="3048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13" name="Rounded Rectangle 12"/>
          <p:cNvSpPr/>
          <p:nvPr/>
        </p:nvSpPr>
        <p:spPr>
          <a:xfrm>
            <a:off x="1458913" y="3171825"/>
            <a:ext cx="3505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t>2. Click “+Add” under the Certifications section.</a:t>
            </a:r>
          </a:p>
        </p:txBody>
      </p:sp>
      <p:sp>
        <p:nvSpPr>
          <p:cNvPr id="17" name="Left Arrow 16"/>
          <p:cNvSpPr/>
          <p:nvPr/>
        </p:nvSpPr>
        <p:spPr>
          <a:xfrm rot="12955564">
            <a:off x="8401050" y="3255963"/>
            <a:ext cx="1160463" cy="285750"/>
          </a:xfrm>
          <a:prstGeom prst="leftArrow">
            <a:avLst/>
          </a:prstGeom>
          <a:solidFill>
            <a:srgbClr val="FB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p>
        </p:txBody>
      </p:sp>
      <p:pic>
        <p:nvPicPr>
          <p:cNvPr id="14" name="Picture 9"/>
          <p:cNvPicPr>
            <a:picLocks noChangeAspect="1" noChangeArrowheads="1"/>
          </p:cNvPicPr>
          <p:nvPr/>
        </p:nvPicPr>
        <p:blipFill>
          <a:blip r:embed="rId4" cstate="print"/>
          <a:srcRect/>
          <a:stretch>
            <a:fillRect/>
          </a:stretch>
        </p:blipFill>
        <p:spPr bwMode="auto">
          <a:xfrm>
            <a:off x="3821113" y="4543425"/>
            <a:ext cx="4114800" cy="2867025"/>
          </a:xfrm>
          <a:prstGeom prst="rect">
            <a:avLst/>
          </a:prstGeom>
          <a:ln>
            <a:noFill/>
          </a:ln>
          <a:effectLst>
            <a:outerShdw blurRad="292100" dist="139700" dir="2700000" algn="tl" rotWithShape="0">
              <a:srgbClr val="333333">
                <a:alpha val="65000"/>
              </a:srgbClr>
            </a:outerShdw>
          </a:effectLst>
        </p:spPr>
      </p:pic>
      <p:sp>
        <p:nvSpPr>
          <p:cNvPr id="16" name="Rounded Rectangle 15"/>
          <p:cNvSpPr/>
          <p:nvPr/>
        </p:nvSpPr>
        <p:spPr>
          <a:xfrm>
            <a:off x="5649913" y="5229225"/>
            <a:ext cx="3657600" cy="304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t>List the full name of the appropriate Certification.</a:t>
            </a:r>
          </a:p>
        </p:txBody>
      </p:sp>
      <p:sp>
        <p:nvSpPr>
          <p:cNvPr id="18" name="Rounded Rectangle 17"/>
          <p:cNvSpPr/>
          <p:nvPr/>
        </p:nvSpPr>
        <p:spPr>
          <a:xfrm>
            <a:off x="5976938" y="5610225"/>
            <a:ext cx="3025775" cy="304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t>Certification Authority = Aperian Global</a:t>
            </a:r>
          </a:p>
        </p:txBody>
      </p:sp>
      <p:sp>
        <p:nvSpPr>
          <p:cNvPr id="19" name="Rounded Rectangle 18"/>
          <p:cNvSpPr/>
          <p:nvPr/>
        </p:nvSpPr>
        <p:spPr>
          <a:xfrm>
            <a:off x="6335713" y="6448425"/>
            <a:ext cx="3200400" cy="6524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t>Start date = Month of certification webinar.</a:t>
            </a:r>
          </a:p>
          <a:p>
            <a:pPr>
              <a:defRPr/>
            </a:pPr>
            <a:r>
              <a:rPr lang="en-US" sz="1200" dirty="0"/>
              <a:t>End date = 3 years later.</a:t>
            </a:r>
          </a:p>
        </p:txBody>
      </p:sp>
      <p:sp>
        <p:nvSpPr>
          <p:cNvPr id="20" name="Left Arrow 19"/>
          <p:cNvSpPr/>
          <p:nvPr/>
        </p:nvSpPr>
        <p:spPr>
          <a:xfrm>
            <a:off x="5192713" y="4395788"/>
            <a:ext cx="533400" cy="152400"/>
          </a:xfrm>
          <a:prstGeom prst="leftArrow">
            <a:avLst/>
          </a:prstGeom>
          <a:solidFill>
            <a:srgbClr val="FB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p>
        </p:txBody>
      </p:sp>
      <p:sp>
        <p:nvSpPr>
          <p:cNvPr id="21" name="Left Arrow 20"/>
          <p:cNvSpPr/>
          <p:nvPr/>
        </p:nvSpPr>
        <p:spPr>
          <a:xfrm>
            <a:off x="5802313" y="5686425"/>
            <a:ext cx="179387" cy="16668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p>
        </p:txBody>
      </p:sp>
      <p:sp>
        <p:nvSpPr>
          <p:cNvPr id="22" name="Left Arrow 21"/>
          <p:cNvSpPr/>
          <p:nvPr/>
        </p:nvSpPr>
        <p:spPr>
          <a:xfrm>
            <a:off x="6183313" y="6677025"/>
            <a:ext cx="304800" cy="1524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p>
        </p:txBody>
      </p:sp>
      <p:sp>
        <p:nvSpPr>
          <p:cNvPr id="23" name="Left Arrow 22"/>
          <p:cNvSpPr/>
          <p:nvPr/>
        </p:nvSpPr>
        <p:spPr>
          <a:xfrm rot="16200000">
            <a:off x="4164013" y="4276725"/>
            <a:ext cx="685800" cy="3048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4" name="Rounded Rectangle 23"/>
          <p:cNvSpPr/>
          <p:nvPr/>
        </p:nvSpPr>
        <p:spPr>
          <a:xfrm>
            <a:off x="3973513" y="4086225"/>
            <a:ext cx="2743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t>3. Complete the Certification section.</a:t>
            </a:r>
          </a:p>
        </p:txBody>
      </p:sp>
      <p:sp>
        <p:nvSpPr>
          <p:cNvPr id="25" name="Left Arrow 24"/>
          <p:cNvSpPr/>
          <p:nvPr/>
        </p:nvSpPr>
        <p:spPr>
          <a:xfrm>
            <a:off x="5497513" y="5291138"/>
            <a:ext cx="179387" cy="16668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p>
        </p:txBody>
      </p:sp>
      <p:sp>
        <p:nvSpPr>
          <p:cNvPr id="15" name="Rounded Rectangle 14"/>
          <p:cNvSpPr/>
          <p:nvPr/>
        </p:nvSpPr>
        <p:spPr>
          <a:xfrm>
            <a:off x="7021513" y="2562225"/>
            <a:ext cx="2667000" cy="685800"/>
          </a:xfrm>
          <a:prstGeom prst="roundRect">
            <a:avLst/>
          </a:prstGeom>
          <a:solidFill>
            <a:srgbClr val="FB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dirty="0"/>
              <a:t>NOTE:  If you have not yet added a certification, you will find the option to add a Certification on the right hand side menu.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209550" y="200025"/>
            <a:ext cx="8412163" cy="576263"/>
          </a:xfrm>
        </p:spPr>
        <p:txBody>
          <a:bodyPr/>
          <a:lstStyle/>
          <a:p>
            <a:r>
              <a:rPr lang="en-US" smtClean="0">
                <a:ea typeface="ＭＳ Ｐゴシック" pitchFamily="34" charset="-128"/>
              </a:rPr>
              <a:t>Join the Certification LinkedIn Group(s)</a:t>
            </a:r>
          </a:p>
        </p:txBody>
      </p:sp>
      <p:sp>
        <p:nvSpPr>
          <p:cNvPr id="5123" name="TextBox 7"/>
          <p:cNvSpPr txBox="1">
            <a:spLocks noChangeArrowheads="1"/>
          </p:cNvSpPr>
          <p:nvPr/>
        </p:nvSpPr>
        <p:spPr bwMode="auto">
          <a:xfrm>
            <a:off x="163513" y="1216025"/>
            <a:ext cx="10134600" cy="584200"/>
          </a:xfrm>
          <a:prstGeom prst="rect">
            <a:avLst/>
          </a:prstGeom>
          <a:noFill/>
          <a:ln w="9525">
            <a:noFill/>
            <a:miter lim="800000"/>
            <a:headEnd/>
            <a:tailEnd/>
          </a:ln>
        </p:spPr>
        <p:txBody>
          <a:bodyPr>
            <a:spAutoFit/>
          </a:bodyPr>
          <a:lstStyle/>
          <a:p>
            <a:r>
              <a:rPr lang="en-US" sz="1600">
                <a:solidFill>
                  <a:srgbClr val="25567F"/>
                </a:solidFill>
              </a:rPr>
              <a:t>You will be invited to join our LinkedIn Group(s) dedicated to our various Certification programs. Join in to network with other Certified Consultants and stay updated on the latest tool enhancements!</a:t>
            </a:r>
          </a:p>
        </p:txBody>
      </p:sp>
      <p:pic>
        <p:nvPicPr>
          <p:cNvPr id="5124" name="Picture 2"/>
          <p:cNvPicPr>
            <a:picLocks noChangeAspect="1" noChangeArrowheads="1"/>
          </p:cNvPicPr>
          <p:nvPr/>
        </p:nvPicPr>
        <p:blipFill>
          <a:blip r:embed="rId3" cstate="print"/>
          <a:srcRect/>
          <a:stretch>
            <a:fillRect/>
          </a:stretch>
        </p:blipFill>
        <p:spPr bwMode="auto">
          <a:xfrm>
            <a:off x="315913" y="2660650"/>
            <a:ext cx="5362575" cy="2547938"/>
          </a:xfrm>
          <a:prstGeom prst="rect">
            <a:avLst/>
          </a:prstGeom>
          <a:noFill/>
          <a:ln w="9525">
            <a:noFill/>
            <a:miter lim="800000"/>
            <a:headEnd/>
            <a:tailEnd/>
          </a:ln>
        </p:spPr>
      </p:pic>
      <p:pic>
        <p:nvPicPr>
          <p:cNvPr id="5125" name="Picture 2"/>
          <p:cNvPicPr>
            <a:picLocks noChangeAspect="1" noChangeArrowheads="1"/>
          </p:cNvPicPr>
          <p:nvPr/>
        </p:nvPicPr>
        <p:blipFill>
          <a:blip r:embed="rId4" cstate="print"/>
          <a:srcRect/>
          <a:stretch>
            <a:fillRect/>
          </a:stretch>
        </p:blipFill>
        <p:spPr bwMode="auto">
          <a:xfrm>
            <a:off x="4492625" y="3727450"/>
            <a:ext cx="5967413" cy="3330575"/>
          </a:xfrm>
          <a:prstGeom prst="rect">
            <a:avLst/>
          </a:prstGeom>
          <a:noFill/>
          <a:ln w="9525">
            <a:noFill/>
            <a:miter lim="800000"/>
            <a:headEnd/>
            <a:tailEnd/>
          </a:ln>
        </p:spPr>
      </p:pic>
      <p:sp>
        <p:nvSpPr>
          <p:cNvPr id="6" name="Right Arrow 5"/>
          <p:cNvSpPr/>
          <p:nvPr/>
        </p:nvSpPr>
        <p:spPr>
          <a:xfrm rot="2161162">
            <a:off x="8645525" y="4194175"/>
            <a:ext cx="792163" cy="298450"/>
          </a:xfrm>
          <a:prstGeom prst="right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ight Arrow 6"/>
          <p:cNvSpPr/>
          <p:nvPr/>
        </p:nvSpPr>
        <p:spPr>
          <a:xfrm rot="2084382">
            <a:off x="517525" y="4370388"/>
            <a:ext cx="830263" cy="300037"/>
          </a:xfrm>
          <a:prstGeom prst="right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15913" y="2181225"/>
            <a:ext cx="4267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t>After your certification, you will receive an email that looks similar to the one below.</a:t>
            </a:r>
          </a:p>
        </p:txBody>
      </p:sp>
      <p:sp>
        <p:nvSpPr>
          <p:cNvPr id="10" name="Rounded Rectangle 9"/>
          <p:cNvSpPr/>
          <p:nvPr/>
        </p:nvSpPr>
        <p:spPr>
          <a:xfrm>
            <a:off x="4430713" y="3248025"/>
            <a:ext cx="4267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t>Clicking on the “Join Group” link in your email will bring you into LinkedIn to join the group.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209550" y="200025"/>
            <a:ext cx="8412163" cy="576263"/>
          </a:xfrm>
        </p:spPr>
        <p:txBody>
          <a:bodyPr/>
          <a:lstStyle/>
          <a:p>
            <a:r>
              <a:rPr lang="en-US" smtClean="0">
                <a:ea typeface="ＭＳ Ｐゴシック" pitchFamily="34" charset="-128"/>
              </a:rPr>
              <a:t>Adjusting LinkedIn Group Settings</a:t>
            </a:r>
          </a:p>
        </p:txBody>
      </p:sp>
      <p:sp>
        <p:nvSpPr>
          <p:cNvPr id="6147" name="TextBox 7"/>
          <p:cNvSpPr txBox="1">
            <a:spLocks noChangeArrowheads="1"/>
          </p:cNvSpPr>
          <p:nvPr/>
        </p:nvSpPr>
        <p:spPr bwMode="auto">
          <a:xfrm>
            <a:off x="163513" y="1063625"/>
            <a:ext cx="9601200" cy="584200"/>
          </a:xfrm>
          <a:prstGeom prst="rect">
            <a:avLst/>
          </a:prstGeom>
          <a:noFill/>
          <a:ln w="9525">
            <a:noFill/>
            <a:miter lim="800000"/>
            <a:headEnd/>
            <a:tailEnd/>
          </a:ln>
        </p:spPr>
        <p:txBody>
          <a:bodyPr>
            <a:spAutoFit/>
          </a:bodyPr>
          <a:lstStyle/>
          <a:p>
            <a:r>
              <a:rPr lang="en-US" sz="1600">
                <a:solidFill>
                  <a:srgbClr val="25567F"/>
                </a:solidFill>
              </a:rPr>
              <a:t>We suggest adjusting your settings to “Send me a digest of all activity in this group” so you know when there is a new post.</a:t>
            </a:r>
          </a:p>
        </p:txBody>
      </p:sp>
      <p:pic>
        <p:nvPicPr>
          <p:cNvPr id="5" name="Picture 2"/>
          <p:cNvPicPr>
            <a:picLocks noChangeAspect="1" noChangeArrowheads="1"/>
          </p:cNvPicPr>
          <p:nvPr/>
        </p:nvPicPr>
        <p:blipFill>
          <a:blip r:embed="rId2" cstate="print"/>
          <a:srcRect/>
          <a:stretch>
            <a:fillRect/>
          </a:stretch>
        </p:blipFill>
        <p:spPr bwMode="auto">
          <a:xfrm>
            <a:off x="441325" y="1790700"/>
            <a:ext cx="5265738" cy="2790825"/>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rot="2932412">
            <a:off x="3159919" y="2096294"/>
            <a:ext cx="673100" cy="236538"/>
          </a:xfrm>
          <a:prstGeom prst="right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
          <p:cNvPicPr>
            <a:picLocks noChangeAspect="1" noChangeArrowheads="1"/>
          </p:cNvPicPr>
          <p:nvPr/>
        </p:nvPicPr>
        <p:blipFill>
          <a:blip r:embed="rId3" cstate="print"/>
          <a:srcRect/>
          <a:stretch>
            <a:fillRect/>
          </a:stretch>
        </p:blipFill>
        <p:spPr bwMode="auto">
          <a:xfrm>
            <a:off x="4811713" y="3476625"/>
            <a:ext cx="5359400" cy="3895725"/>
          </a:xfrm>
          <a:prstGeom prst="rect">
            <a:avLst/>
          </a:prstGeom>
          <a:ln>
            <a:noFill/>
          </a:ln>
          <a:effectLst>
            <a:outerShdw blurRad="292100" dist="139700" dir="2700000" algn="tl" rotWithShape="0">
              <a:srgbClr val="333333">
                <a:alpha val="65000"/>
              </a:srgbClr>
            </a:outerShdw>
          </a:effectLst>
        </p:spPr>
      </p:pic>
      <p:sp>
        <p:nvSpPr>
          <p:cNvPr id="8" name="Right Arrow 7"/>
          <p:cNvSpPr/>
          <p:nvPr/>
        </p:nvSpPr>
        <p:spPr>
          <a:xfrm rot="8888048">
            <a:off x="8297863" y="4919663"/>
            <a:ext cx="677862" cy="412750"/>
          </a:xfrm>
          <a:prstGeom prst="right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ctrTitle"/>
          </p:nvPr>
        </p:nvSpPr>
        <p:spPr>
          <a:xfrm>
            <a:off x="315119" y="2638425"/>
            <a:ext cx="6019800" cy="1676400"/>
          </a:xfrm>
        </p:spPr>
        <p:txBody>
          <a:bodyPr/>
          <a:lstStyle/>
          <a:p>
            <a:r>
              <a:rPr lang="en-US" b="1" dirty="0" smtClean="0"/>
              <a:t>Thank You</a:t>
            </a:r>
            <a:endParaRPr lang="en-US" b="1" dirty="0"/>
          </a:p>
        </p:txBody>
      </p:sp>
      <p:sp>
        <p:nvSpPr>
          <p:cNvPr id="11" name="Subtitle 4"/>
          <p:cNvSpPr>
            <a:spLocks noGrp="1"/>
          </p:cNvSpPr>
          <p:nvPr>
            <p:ph type="subTitle" idx="1"/>
          </p:nvPr>
        </p:nvSpPr>
        <p:spPr>
          <a:xfrm>
            <a:off x="619919" y="4010026"/>
            <a:ext cx="6400800" cy="1905000"/>
          </a:xfrm>
        </p:spPr>
        <p:txBody>
          <a:bodyPr/>
          <a:lstStyle/>
          <a:p>
            <a:pPr>
              <a:spcBef>
                <a:spcPts val="200"/>
              </a:spcBef>
              <a:spcAft>
                <a:spcPts val="200"/>
              </a:spcAft>
            </a:pPr>
            <a:r>
              <a:rPr lang="en-US" sz="2000" b="1" dirty="0" smtClean="0"/>
              <a:t>For more information contact:</a:t>
            </a:r>
            <a:br>
              <a:rPr lang="en-US" sz="2000" b="1" dirty="0" smtClean="0"/>
            </a:br>
            <a:r>
              <a:rPr lang="en-US" sz="2000" b="1" dirty="0" smtClean="0"/>
              <a:t>Name, Title</a:t>
            </a:r>
          </a:p>
          <a:p>
            <a:pPr>
              <a:spcBef>
                <a:spcPts val="200"/>
              </a:spcBef>
              <a:spcAft>
                <a:spcPts val="200"/>
              </a:spcAft>
            </a:pPr>
            <a:r>
              <a:rPr lang="en-US" sz="2000" b="1" u="sng" dirty="0" smtClean="0">
                <a:solidFill>
                  <a:srgbClr val="25567F"/>
                </a:solidFill>
              </a:rPr>
              <a:t>emailaddress@aperianglobal.com</a:t>
            </a:r>
          </a:p>
          <a:p>
            <a:pPr>
              <a:spcBef>
                <a:spcPts val="200"/>
              </a:spcBef>
              <a:spcAft>
                <a:spcPts val="200"/>
              </a:spcAft>
            </a:pPr>
            <a:r>
              <a:rPr lang="en-US" sz="2000" b="1" dirty="0" smtClean="0"/>
              <a:t>Direct	000.000.0000</a:t>
            </a:r>
          </a:p>
          <a:p>
            <a:pPr>
              <a:spcBef>
                <a:spcPts val="200"/>
              </a:spcBef>
              <a:spcAft>
                <a:spcPts val="200"/>
              </a:spcAft>
            </a:pPr>
            <a:r>
              <a:rPr lang="en-US" sz="2000" b="1" dirty="0" smtClean="0"/>
              <a:t>Mobile	000.000.0000</a:t>
            </a:r>
          </a:p>
          <a:p>
            <a:pPr>
              <a:spcBef>
                <a:spcPts val="200"/>
              </a:spcBef>
              <a:spcAft>
                <a:spcPts val="200"/>
              </a:spcAft>
            </a:pPr>
            <a:endParaRPr lang="en-US" dirty="0" smtClean="0"/>
          </a:p>
          <a:p>
            <a:pPr>
              <a:spcBef>
                <a:spcPts val="200"/>
              </a:spcBef>
              <a:spcAft>
                <a:spcPts val="200"/>
              </a:spcAft>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Back-Up</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We View Each Other</a:t>
            </a:r>
            <a:endParaRPr lang="en-US" dirty="0"/>
          </a:p>
        </p:txBody>
      </p:sp>
      <p:sp>
        <p:nvSpPr>
          <p:cNvPr id="18" name="Rectangle 17"/>
          <p:cNvSpPr/>
          <p:nvPr/>
        </p:nvSpPr>
        <p:spPr>
          <a:xfrm>
            <a:off x="0" y="2409825"/>
            <a:ext cx="10688638" cy="449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2" descr="C:\Users\Line\AppData\Local\Temp\bigstock-Group-of-people-isolated-over--12663776.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77520" y="5229225"/>
            <a:ext cx="516610" cy="1524000"/>
          </a:xfrm>
          <a:prstGeom prst="rect">
            <a:avLst/>
          </a:prstGeom>
          <a:noFill/>
        </p:spPr>
      </p:pic>
      <p:pic>
        <p:nvPicPr>
          <p:cNvPr id="20" name="Picture 2" descr="C:\Users\Line\AppData\Local\Temp\bigstock-Group-of-people-isolated-over--1266377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17929" y="5000625"/>
            <a:ext cx="609600" cy="1600200"/>
          </a:xfrm>
          <a:prstGeom prst="rect">
            <a:avLst/>
          </a:prstGeom>
          <a:noFill/>
        </p:spPr>
      </p:pic>
      <p:pic>
        <p:nvPicPr>
          <p:cNvPr id="21" name="Picture 3" descr="C:\Users\Line\AppData\Local\Temp\bigstock-Group-of-people-isolated-over--1266377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08529" y="5000625"/>
            <a:ext cx="609600" cy="1600200"/>
          </a:xfrm>
          <a:prstGeom prst="rect">
            <a:avLst/>
          </a:prstGeom>
          <a:noFill/>
        </p:spPr>
      </p:pic>
      <p:pic>
        <p:nvPicPr>
          <p:cNvPr id="22" name="Picture 4" descr="C:\Users\Line\AppData\Local\Temp\bigstock-Group-of-people-isolated-over--12663776.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82319" y="2867025"/>
            <a:ext cx="609600" cy="1600200"/>
          </a:xfrm>
          <a:prstGeom prst="rect">
            <a:avLst/>
          </a:prstGeom>
          <a:noFill/>
        </p:spPr>
      </p:pic>
      <p:sp>
        <p:nvSpPr>
          <p:cNvPr id="23" name="Text Box 3"/>
          <p:cNvSpPr txBox="1">
            <a:spLocks noChangeArrowheads="1"/>
          </p:cNvSpPr>
          <p:nvPr/>
        </p:nvSpPr>
        <p:spPr bwMode="auto">
          <a:xfrm>
            <a:off x="543720" y="1139825"/>
            <a:ext cx="9601199" cy="965200"/>
          </a:xfrm>
          <a:prstGeom prst="rect">
            <a:avLst/>
          </a:prstGeom>
          <a:noFill/>
          <a:ln w="9525" cmpd="thinThick" algn="ctr">
            <a:noFill/>
            <a:miter lim="800000"/>
            <a:headEnd/>
            <a:tailEnd/>
          </a:ln>
        </p:spPr>
        <p:txBody>
          <a:bodyPr lIns="45720" rIns="45720" anchor="ctr"/>
          <a:lstStyle/>
          <a:p>
            <a:pPr algn="ctr" defTabSz="228600">
              <a:spcBef>
                <a:spcPct val="20000"/>
              </a:spcBef>
            </a:pPr>
            <a:r>
              <a:rPr lang="en-US" sz="2400" b="0" dirty="0" smtClean="0">
                <a:solidFill>
                  <a:srgbClr val="000000"/>
                </a:solidFill>
                <a:cs typeface="Times New Roman" pitchFamily="18" charset="0"/>
              </a:rPr>
              <a:t>A group of </a:t>
            </a:r>
            <a:r>
              <a:rPr lang="en-US" sz="4000" b="0" dirty="0" smtClean="0">
                <a:solidFill>
                  <a:srgbClr val="000000"/>
                </a:solidFill>
                <a:cs typeface="Times New Roman" pitchFamily="18" charset="0"/>
              </a:rPr>
              <a:t>Mexicans</a:t>
            </a:r>
            <a:r>
              <a:rPr lang="en-US" sz="2400" b="0" dirty="0" smtClean="0">
                <a:solidFill>
                  <a:srgbClr val="000000"/>
                </a:solidFill>
                <a:cs typeface="Times New Roman" pitchFamily="18" charset="0"/>
              </a:rPr>
              <a:t> and a group of </a:t>
            </a:r>
            <a:r>
              <a:rPr lang="en-US" sz="4000" b="0" dirty="0" smtClean="0">
                <a:solidFill>
                  <a:srgbClr val="000000"/>
                </a:solidFill>
                <a:cs typeface="Times New Roman" pitchFamily="18" charset="0"/>
              </a:rPr>
              <a:t>Taiwanese</a:t>
            </a:r>
            <a:r>
              <a:rPr lang="en-US" sz="2400" b="0" dirty="0" smtClean="0">
                <a:solidFill>
                  <a:srgbClr val="000000"/>
                </a:solidFill>
                <a:cs typeface="Times New Roman" pitchFamily="18" charset="0"/>
              </a:rPr>
              <a:t> were </a:t>
            </a:r>
            <a:r>
              <a:rPr lang="en-US" sz="2400" b="0" dirty="0">
                <a:solidFill>
                  <a:srgbClr val="000000"/>
                </a:solidFill>
                <a:cs typeface="Times New Roman" pitchFamily="18" charset="0"/>
              </a:rPr>
              <a:t>each asked to describe behaviors and traits of a U.S. American </a:t>
            </a:r>
            <a:r>
              <a:rPr lang="en-US" sz="2400" b="0" dirty="0" smtClean="0">
                <a:solidFill>
                  <a:srgbClr val="000000"/>
                </a:solidFill>
                <a:cs typeface="Times New Roman" pitchFamily="18" charset="0"/>
              </a:rPr>
              <a:t>group</a:t>
            </a:r>
            <a:endParaRPr lang="en-US" sz="2400" b="0" dirty="0">
              <a:solidFill>
                <a:srgbClr val="000000"/>
              </a:solidFill>
              <a:cs typeface="Times New Roman" pitchFamily="18" charset="0"/>
            </a:endParaRPr>
          </a:p>
        </p:txBody>
      </p:sp>
      <p:sp>
        <p:nvSpPr>
          <p:cNvPr id="24" name="Text Box 9"/>
          <p:cNvSpPr txBox="1">
            <a:spLocks noChangeArrowheads="1"/>
          </p:cNvSpPr>
          <p:nvPr/>
        </p:nvSpPr>
        <p:spPr bwMode="auto">
          <a:xfrm>
            <a:off x="4282999" y="4619625"/>
            <a:ext cx="2138516" cy="338554"/>
          </a:xfrm>
          <a:prstGeom prst="rect">
            <a:avLst/>
          </a:prstGeom>
          <a:noFill/>
          <a:ln w="9525" algn="ctr">
            <a:noFill/>
            <a:miter lim="800000"/>
            <a:headEnd/>
            <a:tailEnd/>
          </a:ln>
        </p:spPr>
        <p:txBody>
          <a:bodyPr lIns="0" tIns="0" rIns="0" bIns="0">
            <a:spAutoFit/>
          </a:bodyPr>
          <a:lstStyle/>
          <a:p>
            <a:pPr algn="ctr" eaLnBrk="0" hangingPunct="0">
              <a:lnSpc>
                <a:spcPct val="110000"/>
              </a:lnSpc>
              <a:spcBef>
                <a:spcPct val="50000"/>
              </a:spcBef>
            </a:pPr>
            <a:r>
              <a:rPr lang="en-US" sz="2000" b="1" dirty="0">
                <a:solidFill>
                  <a:srgbClr val="F99837"/>
                </a:solidFill>
                <a:ea typeface="ＭＳ 明朝" pitchFamily="49" charset="-128"/>
              </a:rPr>
              <a:t>Group B</a:t>
            </a:r>
          </a:p>
        </p:txBody>
      </p:sp>
      <p:sp>
        <p:nvSpPr>
          <p:cNvPr id="25" name="Text Box 12"/>
          <p:cNvSpPr txBox="1">
            <a:spLocks noChangeArrowheads="1"/>
          </p:cNvSpPr>
          <p:nvPr/>
        </p:nvSpPr>
        <p:spPr bwMode="auto">
          <a:xfrm>
            <a:off x="1083743" y="7213737"/>
            <a:ext cx="9144000" cy="246221"/>
          </a:xfrm>
          <a:prstGeom prst="rect">
            <a:avLst/>
          </a:prstGeom>
          <a:noFill/>
          <a:ln w="9525" algn="ctr">
            <a:noFill/>
            <a:miter lim="800000"/>
            <a:headEnd/>
            <a:tailEnd/>
          </a:ln>
        </p:spPr>
        <p:txBody>
          <a:bodyPr>
            <a:spAutoFit/>
          </a:bodyPr>
          <a:lstStyle/>
          <a:p>
            <a:pPr algn="r">
              <a:spcBef>
                <a:spcPct val="50000"/>
              </a:spcBef>
            </a:pPr>
            <a:r>
              <a:rPr lang="en-US" sz="1000" b="0" dirty="0"/>
              <a:t>Adapted from Gary Wederspahn, The Bridge, Summer 1981</a:t>
            </a:r>
          </a:p>
        </p:txBody>
      </p:sp>
      <p:sp>
        <p:nvSpPr>
          <p:cNvPr id="26" name="AutoShape 11"/>
          <p:cNvSpPr>
            <a:spLocks noChangeArrowheads="1"/>
          </p:cNvSpPr>
          <p:nvPr/>
        </p:nvSpPr>
        <p:spPr bwMode="auto">
          <a:xfrm>
            <a:off x="7096919" y="2636001"/>
            <a:ext cx="3200400" cy="4041024"/>
          </a:xfrm>
          <a:prstGeom prst="wedgeRoundRectCallout">
            <a:avLst>
              <a:gd name="adj1" fmla="val -78269"/>
              <a:gd name="adj2" fmla="val 15874"/>
              <a:gd name="adj3" fmla="val 16667"/>
            </a:avLst>
          </a:prstGeom>
          <a:solidFill>
            <a:srgbClr val="F99837"/>
          </a:solidFill>
          <a:ln w="38100">
            <a:noFill/>
            <a:miter lim="800000"/>
            <a:headEnd/>
            <a:tailEnd/>
          </a:ln>
          <a:effectLst>
            <a:outerShdw blurRad="50800" dist="38100" dir="2700000" algn="tl" rotWithShape="0">
              <a:prstClr val="black">
                <a:alpha val="40000"/>
              </a:prstClr>
            </a:outerShdw>
          </a:effectLst>
        </p:spPr>
        <p:txBody>
          <a:bodyPr/>
          <a:lstStyle/>
          <a:p>
            <a:pPr marL="225425" indent="-225425" algn="ctr">
              <a:spcBef>
                <a:spcPct val="20000"/>
              </a:spcBef>
              <a:buClr>
                <a:schemeClr val="bg1"/>
              </a:buClr>
              <a:tabLst>
                <a:tab pos="6858000" algn="dec"/>
              </a:tabLst>
              <a:defRPr/>
            </a:pPr>
            <a:r>
              <a:rPr lang="en-US" sz="2400" b="1" dirty="0">
                <a:solidFill>
                  <a:schemeClr val="bg1"/>
                </a:solidFill>
                <a:latin typeface="Arial" pitchFamily="34" charset="0"/>
                <a:ea typeface="ＭＳ 明朝" pitchFamily="49" charset="-128"/>
                <a:cs typeface="Tahoma" pitchFamily="34" charset="0"/>
              </a:rPr>
              <a:t>US Americans are:</a:t>
            </a:r>
          </a:p>
          <a:p>
            <a:pPr marL="225425" indent="-225425">
              <a:spcBef>
                <a:spcPct val="20000"/>
              </a:spcBef>
              <a:buClr>
                <a:srgbClr val="FFFFFF"/>
              </a:buClr>
              <a:buFontTx/>
              <a:buChar char="•"/>
              <a:tabLst>
                <a:tab pos="6858000" algn="dec"/>
              </a:tabLst>
              <a:defRPr/>
            </a:pPr>
            <a:endParaRPr lang="en-US" sz="800" b="0" i="1" dirty="0" smtClean="0">
              <a:solidFill>
                <a:schemeClr val="bg1"/>
              </a:solidFill>
              <a:latin typeface="Arial" pitchFamily="34" charset="0"/>
              <a:ea typeface="ＭＳ 明朝" pitchFamily="49" charset="-128"/>
              <a:cs typeface="Tahoma" pitchFamily="34" charset="0"/>
            </a:endParaRPr>
          </a:p>
          <a:p>
            <a:pPr marL="225425" indent="-225425">
              <a:spcBef>
                <a:spcPct val="20000"/>
              </a:spcBef>
              <a:buClr>
                <a:srgbClr val="FFFFFF"/>
              </a:buClr>
              <a:buFontTx/>
              <a:buChar char="•"/>
              <a:tabLst>
                <a:tab pos="6858000" algn="dec"/>
              </a:tabLst>
              <a:defRPr/>
            </a:pPr>
            <a:r>
              <a:rPr lang="en-US" sz="2000" b="0" i="1" dirty="0" smtClean="0">
                <a:solidFill>
                  <a:schemeClr val="bg1"/>
                </a:solidFill>
                <a:latin typeface="Arial" pitchFamily="34" charset="0"/>
                <a:ea typeface="ＭＳ 明朝" pitchFamily="49" charset="-128"/>
                <a:cs typeface="Tahoma" pitchFamily="34" charset="0"/>
              </a:rPr>
              <a:t>Relaxed</a:t>
            </a:r>
            <a:r>
              <a:rPr lang="en-US" sz="2000" b="0" i="1" dirty="0">
                <a:solidFill>
                  <a:schemeClr val="bg1"/>
                </a:solidFill>
                <a:latin typeface="Arial" pitchFamily="34" charset="0"/>
                <a:ea typeface="ＭＳ 明朝" pitchFamily="49" charset="-128"/>
                <a:cs typeface="Tahoma" pitchFamily="34" charset="0"/>
              </a:rPr>
              <a:t>, easy-going</a:t>
            </a:r>
          </a:p>
          <a:p>
            <a:pPr marL="225425" indent="-225425">
              <a:spcBef>
                <a:spcPct val="20000"/>
              </a:spcBef>
              <a:buClr>
                <a:srgbClr val="FFFFFF"/>
              </a:buClr>
              <a:buFontTx/>
              <a:buChar char="•"/>
              <a:tabLst>
                <a:tab pos="6858000" algn="dec"/>
              </a:tabLst>
              <a:defRPr/>
            </a:pPr>
            <a:r>
              <a:rPr lang="en-US" sz="2000" b="0" i="1" dirty="0">
                <a:solidFill>
                  <a:schemeClr val="bg1"/>
                </a:solidFill>
                <a:latin typeface="Arial" pitchFamily="34" charset="0"/>
                <a:ea typeface="ＭＳ 明朝" pitchFamily="49" charset="-128"/>
                <a:cs typeface="Tahoma" pitchFamily="34" charset="0"/>
              </a:rPr>
              <a:t>Friendly, outgoing</a:t>
            </a:r>
          </a:p>
          <a:p>
            <a:pPr marL="225425" indent="-225425">
              <a:spcBef>
                <a:spcPct val="20000"/>
              </a:spcBef>
              <a:buClr>
                <a:srgbClr val="FFFFFF"/>
              </a:buClr>
              <a:buFontTx/>
              <a:buChar char="•"/>
              <a:tabLst>
                <a:tab pos="6858000" algn="dec"/>
              </a:tabLst>
              <a:defRPr/>
            </a:pPr>
            <a:r>
              <a:rPr lang="en-US" sz="2000" b="0" i="1" dirty="0">
                <a:solidFill>
                  <a:schemeClr val="bg1"/>
                </a:solidFill>
                <a:latin typeface="Arial" pitchFamily="34" charset="0"/>
                <a:ea typeface="ＭＳ 明朝" pitchFamily="49" charset="-128"/>
                <a:cs typeface="Tahoma" pitchFamily="34" charset="0"/>
              </a:rPr>
              <a:t>Optimistic</a:t>
            </a:r>
          </a:p>
          <a:p>
            <a:pPr marL="225425" indent="-225425">
              <a:spcBef>
                <a:spcPct val="20000"/>
              </a:spcBef>
              <a:buClr>
                <a:srgbClr val="FFFFFF"/>
              </a:buClr>
              <a:buFontTx/>
              <a:buChar char="•"/>
              <a:tabLst>
                <a:tab pos="6858000" algn="dec"/>
              </a:tabLst>
              <a:defRPr/>
            </a:pPr>
            <a:r>
              <a:rPr lang="en-US" sz="2000" b="0" i="1" dirty="0">
                <a:solidFill>
                  <a:schemeClr val="bg1"/>
                </a:solidFill>
                <a:latin typeface="Arial" pitchFamily="34" charset="0"/>
                <a:ea typeface="ＭＳ 明朝" pitchFamily="49" charset="-128"/>
                <a:cs typeface="Tahoma" pitchFamily="34" charset="0"/>
              </a:rPr>
              <a:t>Independent</a:t>
            </a:r>
          </a:p>
          <a:p>
            <a:pPr marL="225425" indent="-225425">
              <a:spcBef>
                <a:spcPct val="20000"/>
              </a:spcBef>
              <a:buClr>
                <a:srgbClr val="FFFFFF"/>
              </a:buClr>
              <a:buFontTx/>
              <a:buChar char="•"/>
              <a:tabLst>
                <a:tab pos="6858000" algn="dec"/>
              </a:tabLst>
              <a:defRPr/>
            </a:pPr>
            <a:r>
              <a:rPr lang="en-US" sz="2000" b="0" i="1" dirty="0">
                <a:solidFill>
                  <a:schemeClr val="bg1"/>
                </a:solidFill>
                <a:latin typeface="Arial" pitchFamily="34" charset="0"/>
                <a:ea typeface="ＭＳ 明朝" pitchFamily="49" charset="-128"/>
                <a:cs typeface="Tahoma" pitchFamily="34" charset="0"/>
              </a:rPr>
              <a:t>Output-oriented</a:t>
            </a:r>
          </a:p>
          <a:p>
            <a:pPr marL="225425" indent="-225425">
              <a:spcBef>
                <a:spcPct val="20000"/>
              </a:spcBef>
              <a:buClr>
                <a:srgbClr val="FFFFFF"/>
              </a:buClr>
              <a:buFontTx/>
              <a:buChar char="•"/>
              <a:tabLst>
                <a:tab pos="6858000" algn="dec"/>
              </a:tabLst>
              <a:defRPr/>
            </a:pPr>
            <a:r>
              <a:rPr lang="en-US" sz="2000" b="0" i="1" dirty="0">
                <a:solidFill>
                  <a:schemeClr val="bg1"/>
                </a:solidFill>
                <a:latin typeface="Arial" pitchFamily="34" charset="0"/>
                <a:ea typeface="ＭＳ 明朝" pitchFamily="49" charset="-128"/>
                <a:cs typeface="Tahoma" pitchFamily="34" charset="0"/>
              </a:rPr>
              <a:t>Emotional</a:t>
            </a:r>
          </a:p>
          <a:p>
            <a:pPr marL="225425" indent="-225425">
              <a:spcBef>
                <a:spcPct val="20000"/>
              </a:spcBef>
              <a:buClr>
                <a:srgbClr val="FFFFFF"/>
              </a:buClr>
              <a:buFontTx/>
              <a:buChar char="•"/>
              <a:tabLst>
                <a:tab pos="6858000" algn="dec"/>
              </a:tabLst>
              <a:defRPr/>
            </a:pPr>
            <a:r>
              <a:rPr lang="en-US" sz="2000" b="0" i="1" dirty="0">
                <a:solidFill>
                  <a:schemeClr val="bg1"/>
                </a:solidFill>
                <a:latin typeface="Arial" pitchFamily="34" charset="0"/>
                <a:ea typeface="ＭＳ 明朝" pitchFamily="49" charset="-128"/>
                <a:cs typeface="Tahoma" pitchFamily="34" charset="0"/>
              </a:rPr>
              <a:t>Fun-loving, joking</a:t>
            </a:r>
          </a:p>
          <a:p>
            <a:pPr marL="225425" indent="-225425">
              <a:spcBef>
                <a:spcPct val="20000"/>
              </a:spcBef>
              <a:buClr>
                <a:srgbClr val="FFFFFF"/>
              </a:buClr>
              <a:buFontTx/>
              <a:buChar char="•"/>
              <a:tabLst>
                <a:tab pos="6858000" algn="dec"/>
              </a:tabLst>
              <a:defRPr/>
            </a:pPr>
            <a:r>
              <a:rPr lang="en-US" sz="2000" b="0" i="1" dirty="0">
                <a:solidFill>
                  <a:schemeClr val="bg1"/>
                </a:solidFill>
                <a:latin typeface="Arial" pitchFamily="34" charset="0"/>
                <a:ea typeface="ＭＳ 明朝" pitchFamily="49" charset="-128"/>
                <a:cs typeface="Tahoma" pitchFamily="34" charset="0"/>
              </a:rPr>
              <a:t>Self-indulgent</a:t>
            </a:r>
          </a:p>
        </p:txBody>
      </p:sp>
      <p:pic>
        <p:nvPicPr>
          <p:cNvPr id="27" name="Picture 4" descr="C:\Users\Line\AppData\Local\Temp\bigstock-Group-of-people-isolated-over--12663776.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15719" y="2638425"/>
            <a:ext cx="685800" cy="1828800"/>
          </a:xfrm>
          <a:prstGeom prst="rect">
            <a:avLst/>
          </a:prstGeom>
          <a:noFill/>
        </p:spPr>
      </p:pic>
      <p:sp>
        <p:nvSpPr>
          <p:cNvPr id="28" name="Text Box 6"/>
          <p:cNvSpPr txBox="1">
            <a:spLocks noChangeArrowheads="1"/>
          </p:cNvSpPr>
          <p:nvPr/>
        </p:nvSpPr>
        <p:spPr bwMode="auto">
          <a:xfrm>
            <a:off x="4277519" y="2486025"/>
            <a:ext cx="2286000" cy="312330"/>
          </a:xfrm>
          <a:prstGeom prst="rect">
            <a:avLst/>
          </a:prstGeom>
          <a:noFill/>
          <a:ln w="9525" algn="ctr">
            <a:noFill/>
            <a:miter lim="800000"/>
            <a:headEnd/>
            <a:tailEnd/>
          </a:ln>
        </p:spPr>
        <p:txBody>
          <a:bodyPr lIns="0" tIns="0" rIns="0" bIns="0">
            <a:spAutoFit/>
          </a:bodyPr>
          <a:lstStyle/>
          <a:p>
            <a:pPr algn="ctr" eaLnBrk="0" hangingPunct="0">
              <a:lnSpc>
                <a:spcPct val="110000"/>
              </a:lnSpc>
              <a:spcBef>
                <a:spcPct val="50000"/>
              </a:spcBef>
            </a:pPr>
            <a:r>
              <a:rPr lang="en-US" sz="2000" b="1" dirty="0">
                <a:solidFill>
                  <a:srgbClr val="0097D0"/>
                </a:solidFill>
                <a:ea typeface="ＭＳ 明朝" pitchFamily="49" charset="-128"/>
              </a:rPr>
              <a:t>Group A</a:t>
            </a:r>
          </a:p>
        </p:txBody>
      </p:sp>
      <p:sp>
        <p:nvSpPr>
          <p:cNvPr id="29" name="AutoShape 10"/>
          <p:cNvSpPr>
            <a:spLocks noChangeArrowheads="1"/>
          </p:cNvSpPr>
          <p:nvPr/>
        </p:nvSpPr>
        <p:spPr bwMode="auto">
          <a:xfrm>
            <a:off x="228600" y="2609850"/>
            <a:ext cx="3439319" cy="4295776"/>
          </a:xfrm>
          <a:prstGeom prst="wedgeRoundRectCallout">
            <a:avLst>
              <a:gd name="adj1" fmla="val 77765"/>
              <a:gd name="adj2" fmla="val -37622"/>
              <a:gd name="adj3" fmla="val 16667"/>
            </a:avLst>
          </a:prstGeom>
          <a:solidFill>
            <a:srgbClr val="0097D0"/>
          </a:solidFill>
          <a:ln w="38100">
            <a:noFill/>
            <a:miter lim="800000"/>
            <a:headEnd/>
            <a:tailEnd/>
          </a:ln>
          <a:effectLst>
            <a:outerShdw blurRad="50800" dist="38100" dir="2700000" algn="tl" rotWithShape="0">
              <a:prstClr val="black">
                <a:alpha val="40000"/>
              </a:prstClr>
            </a:outerShdw>
          </a:effectLst>
        </p:spPr>
        <p:txBody>
          <a:bodyPr/>
          <a:lstStyle/>
          <a:p>
            <a:pPr marL="225425" indent="-225425" algn="ctr">
              <a:spcBef>
                <a:spcPct val="20000"/>
              </a:spcBef>
              <a:buClr>
                <a:schemeClr val="bg1"/>
              </a:buClr>
              <a:tabLst>
                <a:tab pos="6858000" algn="dec"/>
              </a:tabLst>
              <a:defRPr/>
            </a:pPr>
            <a:r>
              <a:rPr lang="en-US" sz="2400" b="1" dirty="0">
                <a:solidFill>
                  <a:schemeClr val="bg1"/>
                </a:solidFill>
                <a:latin typeface="Arial" pitchFamily="34" charset="0"/>
                <a:ea typeface="ＭＳ 明朝" pitchFamily="49" charset="-128"/>
                <a:cs typeface="Tahoma" pitchFamily="34" charset="0"/>
              </a:rPr>
              <a:t>U.S. Americans are:</a:t>
            </a:r>
          </a:p>
          <a:p>
            <a:pPr marL="225425" indent="-225425">
              <a:spcBef>
                <a:spcPct val="20000"/>
              </a:spcBef>
              <a:buClr>
                <a:srgbClr val="FFFFFF"/>
              </a:buClr>
              <a:buFontTx/>
              <a:buChar char="•"/>
              <a:tabLst>
                <a:tab pos="6858000" algn="dec"/>
              </a:tabLst>
              <a:defRPr/>
            </a:pPr>
            <a:endParaRPr lang="en-US" sz="800" i="1" dirty="0" smtClean="0">
              <a:solidFill>
                <a:schemeClr val="bg1"/>
              </a:solidFill>
              <a:ea typeface="ＭＳ 明朝" pitchFamily="49" charset="-128"/>
              <a:cs typeface="Tahoma" pitchFamily="34" charset="0"/>
            </a:endParaRPr>
          </a:p>
          <a:p>
            <a:pPr marL="225425" indent="-225425">
              <a:spcBef>
                <a:spcPct val="20000"/>
              </a:spcBef>
              <a:buClr>
                <a:srgbClr val="FFFFFF"/>
              </a:buClr>
              <a:buFontTx/>
              <a:buChar char="•"/>
              <a:tabLst>
                <a:tab pos="6858000" algn="dec"/>
              </a:tabLst>
              <a:defRPr/>
            </a:pPr>
            <a:r>
              <a:rPr lang="en-US" sz="2000" b="0" i="1" dirty="0" smtClean="0">
                <a:solidFill>
                  <a:schemeClr val="bg1"/>
                </a:solidFill>
                <a:latin typeface="Arial" pitchFamily="34" charset="0"/>
                <a:ea typeface="ＭＳ 明朝" pitchFamily="49" charset="-128"/>
                <a:cs typeface="Tahoma" pitchFamily="34" charset="0"/>
              </a:rPr>
              <a:t>Rushed</a:t>
            </a:r>
            <a:r>
              <a:rPr lang="en-US" sz="2000" b="0" i="1" dirty="0">
                <a:solidFill>
                  <a:schemeClr val="bg1"/>
                </a:solidFill>
                <a:latin typeface="Arial" pitchFamily="34" charset="0"/>
                <a:ea typeface="ＭＳ 明朝" pitchFamily="49" charset="-128"/>
                <a:cs typeface="Tahoma" pitchFamily="34" charset="0"/>
              </a:rPr>
              <a:t>, time-conscious</a:t>
            </a:r>
          </a:p>
          <a:p>
            <a:pPr marL="225425" indent="-225425">
              <a:spcBef>
                <a:spcPct val="20000"/>
              </a:spcBef>
              <a:buClr>
                <a:srgbClr val="FFFFFF"/>
              </a:buClr>
              <a:buFontTx/>
              <a:buChar char="•"/>
              <a:tabLst>
                <a:tab pos="6858000" algn="dec"/>
              </a:tabLst>
              <a:defRPr/>
            </a:pPr>
            <a:r>
              <a:rPr lang="en-US" sz="2000" b="0" i="1" dirty="0">
                <a:solidFill>
                  <a:schemeClr val="bg1"/>
                </a:solidFill>
                <a:latin typeface="Arial" pitchFamily="34" charset="0"/>
                <a:ea typeface="ＭＳ 明朝" pitchFamily="49" charset="-128"/>
                <a:cs typeface="Tahoma" pitchFamily="34" charset="0"/>
              </a:rPr>
              <a:t>Reserved</a:t>
            </a:r>
          </a:p>
          <a:p>
            <a:pPr marL="225425" indent="-225425">
              <a:spcBef>
                <a:spcPct val="20000"/>
              </a:spcBef>
              <a:buClr>
                <a:srgbClr val="FFFFFF"/>
              </a:buClr>
              <a:buFontTx/>
              <a:buChar char="•"/>
              <a:tabLst>
                <a:tab pos="6858000" algn="dec"/>
              </a:tabLst>
              <a:defRPr/>
            </a:pPr>
            <a:r>
              <a:rPr lang="en-US" sz="2000" b="0" i="1" dirty="0">
                <a:solidFill>
                  <a:schemeClr val="bg1"/>
                </a:solidFill>
                <a:latin typeface="Arial" pitchFamily="34" charset="0"/>
                <a:ea typeface="ＭＳ 明朝" pitchFamily="49" charset="-128"/>
                <a:cs typeface="Tahoma" pitchFamily="34" charset="0"/>
              </a:rPr>
              <a:t>Realistic, hard-headed</a:t>
            </a:r>
          </a:p>
          <a:p>
            <a:pPr marL="225425" indent="-225425">
              <a:spcBef>
                <a:spcPct val="20000"/>
              </a:spcBef>
              <a:buClr>
                <a:srgbClr val="FFFFFF"/>
              </a:buClr>
              <a:buFontTx/>
              <a:buChar char="•"/>
              <a:tabLst>
                <a:tab pos="6858000" algn="dec"/>
              </a:tabLst>
              <a:defRPr/>
            </a:pPr>
            <a:r>
              <a:rPr lang="en-US" sz="2000" b="0" i="1" dirty="0">
                <a:solidFill>
                  <a:schemeClr val="bg1"/>
                </a:solidFill>
                <a:latin typeface="Arial" pitchFamily="34" charset="0"/>
                <a:ea typeface="ＭＳ 明朝" pitchFamily="49" charset="-128"/>
                <a:cs typeface="Tahoma" pitchFamily="34" charset="0"/>
              </a:rPr>
              <a:t>Team player</a:t>
            </a:r>
          </a:p>
          <a:p>
            <a:pPr marL="225425" indent="-225425">
              <a:spcBef>
                <a:spcPct val="20000"/>
              </a:spcBef>
              <a:buClr>
                <a:srgbClr val="FFFFFF"/>
              </a:buClr>
              <a:buFontTx/>
              <a:buChar char="•"/>
              <a:tabLst>
                <a:tab pos="6858000" algn="dec"/>
              </a:tabLst>
              <a:defRPr/>
            </a:pPr>
            <a:r>
              <a:rPr lang="en-US" sz="2000" b="0" i="1" dirty="0">
                <a:solidFill>
                  <a:schemeClr val="bg1"/>
                </a:solidFill>
                <a:latin typeface="Arial" pitchFamily="34" charset="0"/>
                <a:ea typeface="ＭＳ 明朝" pitchFamily="49" charset="-128"/>
                <a:cs typeface="Tahoma" pitchFamily="34" charset="0"/>
              </a:rPr>
              <a:t>Quality-conscious</a:t>
            </a:r>
          </a:p>
          <a:p>
            <a:pPr marL="225425" indent="-225425">
              <a:spcBef>
                <a:spcPct val="20000"/>
              </a:spcBef>
              <a:buClr>
                <a:srgbClr val="FFFFFF"/>
              </a:buClr>
              <a:buFontTx/>
              <a:buChar char="•"/>
              <a:tabLst>
                <a:tab pos="6858000" algn="dec"/>
              </a:tabLst>
              <a:defRPr/>
            </a:pPr>
            <a:r>
              <a:rPr lang="en-US" sz="2000" b="0" i="1" dirty="0">
                <a:solidFill>
                  <a:schemeClr val="bg1"/>
                </a:solidFill>
                <a:latin typeface="Arial" pitchFamily="34" charset="0"/>
                <a:ea typeface="ＭＳ 明朝" pitchFamily="49" charset="-128"/>
                <a:cs typeface="Tahoma" pitchFamily="34" charset="0"/>
              </a:rPr>
              <a:t>Unemotional</a:t>
            </a:r>
          </a:p>
          <a:p>
            <a:pPr marL="225425" indent="-225425">
              <a:spcBef>
                <a:spcPct val="20000"/>
              </a:spcBef>
              <a:buClr>
                <a:srgbClr val="FFFFFF"/>
              </a:buClr>
              <a:buFontTx/>
              <a:buChar char="•"/>
              <a:tabLst>
                <a:tab pos="6858000" algn="dec"/>
              </a:tabLst>
              <a:defRPr/>
            </a:pPr>
            <a:r>
              <a:rPr lang="en-US" sz="2000" b="0" i="1" dirty="0">
                <a:solidFill>
                  <a:schemeClr val="bg1"/>
                </a:solidFill>
                <a:latin typeface="Arial" pitchFamily="34" charset="0"/>
                <a:ea typeface="ＭＳ 明朝" pitchFamily="49" charset="-128"/>
                <a:cs typeface="Tahoma" pitchFamily="34" charset="0"/>
              </a:rPr>
              <a:t>Serious, business-like</a:t>
            </a:r>
          </a:p>
          <a:p>
            <a:pPr marL="225425" indent="-225425">
              <a:spcBef>
                <a:spcPct val="20000"/>
              </a:spcBef>
              <a:buClr>
                <a:srgbClr val="FFFFFF"/>
              </a:buClr>
              <a:buFontTx/>
              <a:buChar char="•"/>
              <a:tabLst>
                <a:tab pos="6858000" algn="dec"/>
              </a:tabLst>
              <a:defRPr/>
            </a:pPr>
            <a:r>
              <a:rPr lang="en-US" sz="2000" b="0" i="1" dirty="0">
                <a:solidFill>
                  <a:schemeClr val="bg1"/>
                </a:solidFill>
                <a:latin typeface="Arial" pitchFamily="34" charset="0"/>
                <a:ea typeface="ＭＳ 明朝" pitchFamily="49" charset="-128"/>
                <a:cs typeface="Tahoma" pitchFamily="34" charset="0"/>
              </a:rPr>
              <a:t>Self-controlled</a:t>
            </a:r>
          </a:p>
        </p:txBody>
      </p:sp>
      <p:pic>
        <p:nvPicPr>
          <p:cNvPr id="30" name="Picture 4" descr="C:\Users\Line\AppData\Local\Temp\bigstock-Group-of-people-isolated-over--12663776.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251329" y="5229225"/>
            <a:ext cx="533400" cy="1600200"/>
          </a:xfrm>
          <a:prstGeom prst="rect">
            <a:avLst/>
          </a:prstGeom>
          <a:noFill/>
        </p:spPr>
      </p:pic>
      <p:pic>
        <p:nvPicPr>
          <p:cNvPr id="31" name="Picture 4" descr="C:\Users\Line\AppData\Local\Temp\bigstock-Group-of-people-isolated-over--12663776.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725319" y="2867025"/>
            <a:ext cx="533400"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Lens of Culture</a:t>
            </a:r>
            <a:endParaRPr lang="en-US" dirty="0"/>
          </a:p>
        </p:txBody>
      </p:sp>
      <p:pic>
        <p:nvPicPr>
          <p:cNvPr id="4" name="Picture 3" descr="Two Trees Photo.jpg"/>
          <p:cNvPicPr>
            <a:picLocks noChangeAspect="1"/>
          </p:cNvPicPr>
          <p:nvPr/>
        </p:nvPicPr>
        <p:blipFill>
          <a:blip r:embed="rId3" cstate="print"/>
          <a:srcRect/>
          <a:stretch>
            <a:fillRect/>
          </a:stretch>
        </p:blipFill>
        <p:spPr>
          <a:xfrm>
            <a:off x="1251254" y="1310068"/>
            <a:ext cx="8186131" cy="6128550"/>
          </a:xfrm>
          <a:prstGeom prst="rect">
            <a:avLst/>
          </a:prstGeom>
        </p:spPr>
      </p:pic>
      <p:sp>
        <p:nvSpPr>
          <p:cNvPr id="5" name="Line 7"/>
          <p:cNvSpPr>
            <a:spLocks noChangeShapeType="1"/>
          </p:cNvSpPr>
          <p:nvPr/>
        </p:nvSpPr>
        <p:spPr bwMode="auto">
          <a:xfrm flipV="1">
            <a:off x="3363119" y="3552825"/>
            <a:ext cx="2286000" cy="1204912"/>
          </a:xfrm>
          <a:prstGeom prst="line">
            <a:avLst/>
          </a:prstGeom>
          <a:noFill/>
          <a:ln w="76200">
            <a:solidFill>
              <a:srgbClr val="3D79AF"/>
            </a:solidFill>
            <a:prstDash val="dash"/>
            <a:round/>
            <a:headEnd/>
            <a:tailEnd type="stealth" w="med" len="med"/>
          </a:ln>
          <a:effectLst/>
        </p:spPr>
        <p:txBody>
          <a:bodyPr/>
          <a:lstStyle/>
          <a:p>
            <a:endParaRPr lang="da-DK"/>
          </a:p>
        </p:txBody>
      </p:sp>
      <p:sp>
        <p:nvSpPr>
          <p:cNvPr id="6" name="AutoShape 8"/>
          <p:cNvSpPr>
            <a:spLocks noChangeArrowheads="1"/>
          </p:cNvSpPr>
          <p:nvPr/>
        </p:nvSpPr>
        <p:spPr bwMode="auto">
          <a:xfrm>
            <a:off x="4246563" y="1678825"/>
            <a:ext cx="2195513" cy="549275"/>
          </a:xfrm>
          <a:prstGeom prst="leftRightArrow">
            <a:avLst>
              <a:gd name="adj1" fmla="val 50000"/>
              <a:gd name="adj2" fmla="val 79942"/>
            </a:avLst>
          </a:prstGeom>
          <a:solidFill>
            <a:srgbClr val="F99837"/>
          </a:solidFill>
          <a:ln w="9525">
            <a:noFill/>
            <a:miter lim="800000"/>
            <a:headEnd/>
            <a:tailEnd/>
          </a:ln>
          <a:effectLst/>
        </p:spPr>
        <p:txBody>
          <a:bodyPr lIns="0" tIns="0" rIns="0" bIns="0" anchor="ctr" anchorCtr="1"/>
          <a:lstStyle/>
          <a:p>
            <a:pPr algn="ctr">
              <a:spcBef>
                <a:spcPct val="0"/>
              </a:spcBef>
            </a:pPr>
            <a:r>
              <a:rPr lang="en-US" altLang="ja-JP" sz="2400" b="1" dirty="0">
                <a:solidFill>
                  <a:schemeClr val="bg1"/>
                </a:solidFill>
                <a:ea typeface="ＭＳ 明朝" pitchFamily="49" charset="-128"/>
              </a:rPr>
              <a:t>Visible</a:t>
            </a:r>
            <a:endParaRPr lang="en-US" sz="2400" b="1" dirty="0">
              <a:solidFill>
                <a:schemeClr val="bg1"/>
              </a:solidFill>
            </a:endParaRPr>
          </a:p>
        </p:txBody>
      </p:sp>
      <p:sp>
        <p:nvSpPr>
          <p:cNvPr id="7" name="Text Box 11"/>
          <p:cNvSpPr txBox="1">
            <a:spLocks noChangeArrowheads="1"/>
          </p:cNvSpPr>
          <p:nvPr/>
        </p:nvSpPr>
        <p:spPr bwMode="auto">
          <a:xfrm>
            <a:off x="1901032" y="5107827"/>
            <a:ext cx="2376487" cy="1295394"/>
          </a:xfrm>
          <a:prstGeom prst="roundRect">
            <a:avLst/>
          </a:prstGeom>
          <a:solidFill>
            <a:schemeClr val="bg1"/>
          </a:solidFill>
          <a:ln w="9525">
            <a:noFill/>
            <a:miter lim="800000"/>
            <a:headEnd/>
            <a:tailEnd/>
          </a:ln>
        </p:spPr>
        <p:txBody>
          <a:bodyPr/>
          <a:lstStyle/>
          <a:p>
            <a:pPr algn="ctr">
              <a:spcBef>
                <a:spcPct val="0"/>
              </a:spcBef>
            </a:pPr>
            <a:r>
              <a:rPr lang="en-US" altLang="ja-JP" sz="2000" b="1" i="0" dirty="0">
                <a:solidFill>
                  <a:srgbClr val="000000"/>
                </a:solidFill>
                <a:ea typeface="ＭＳ 明朝" pitchFamily="49" charset="-128"/>
                <a:cs typeface="Arial" charset="0"/>
              </a:rPr>
              <a:t>Attitudes</a:t>
            </a:r>
          </a:p>
          <a:p>
            <a:pPr algn="ctr">
              <a:spcBef>
                <a:spcPct val="0"/>
              </a:spcBef>
            </a:pPr>
            <a:r>
              <a:rPr lang="en-US" altLang="ja-JP" sz="2000" b="1" i="0" dirty="0">
                <a:solidFill>
                  <a:srgbClr val="000000"/>
                </a:solidFill>
                <a:ea typeface="ＭＳ 明朝" pitchFamily="49" charset="-128"/>
                <a:cs typeface="Arial" charset="0"/>
              </a:rPr>
              <a:t>Assumptions</a:t>
            </a:r>
          </a:p>
          <a:p>
            <a:pPr algn="ctr">
              <a:spcBef>
                <a:spcPct val="0"/>
              </a:spcBef>
            </a:pPr>
            <a:r>
              <a:rPr lang="en-US" altLang="ja-JP" sz="2000" b="1" i="0" dirty="0">
                <a:solidFill>
                  <a:srgbClr val="000000"/>
                </a:solidFill>
                <a:ea typeface="ＭＳ 明朝" pitchFamily="49" charset="-128"/>
                <a:cs typeface="Arial" charset="0"/>
              </a:rPr>
              <a:t>Beliefs</a:t>
            </a:r>
          </a:p>
          <a:p>
            <a:pPr algn="ctr">
              <a:spcBef>
                <a:spcPct val="0"/>
              </a:spcBef>
            </a:pPr>
            <a:r>
              <a:rPr lang="en-US" altLang="ja-JP" sz="2000" b="1" i="0" dirty="0">
                <a:solidFill>
                  <a:srgbClr val="000000"/>
                </a:solidFill>
                <a:ea typeface="ＭＳ 明朝" pitchFamily="49" charset="-128"/>
                <a:cs typeface="Arial" charset="0"/>
              </a:rPr>
              <a:t>Values</a:t>
            </a:r>
            <a:endParaRPr lang="en-US" sz="2000" b="1" i="0" dirty="0">
              <a:solidFill>
                <a:srgbClr val="000000"/>
              </a:solidFill>
              <a:ea typeface="ＭＳ 明朝" pitchFamily="49" charset="-128"/>
              <a:cs typeface="Arial" charset="0"/>
            </a:endParaRPr>
          </a:p>
        </p:txBody>
      </p:sp>
      <p:sp>
        <p:nvSpPr>
          <p:cNvPr id="8" name="Text Box 12"/>
          <p:cNvSpPr txBox="1">
            <a:spLocks noChangeArrowheads="1"/>
          </p:cNvSpPr>
          <p:nvPr/>
        </p:nvSpPr>
        <p:spPr bwMode="auto">
          <a:xfrm>
            <a:off x="2259875" y="2059821"/>
            <a:ext cx="1658938" cy="412750"/>
          </a:xfrm>
          <a:prstGeom prst="rect">
            <a:avLst/>
          </a:prstGeom>
          <a:solidFill>
            <a:schemeClr val="bg1"/>
          </a:solidFill>
          <a:ln w="9525">
            <a:noFill/>
            <a:miter lim="800000"/>
            <a:headEnd/>
            <a:tailEnd/>
          </a:ln>
        </p:spPr>
        <p:txBody>
          <a:bodyPr/>
          <a:lstStyle/>
          <a:p>
            <a:pPr algn="ctr">
              <a:spcBef>
                <a:spcPct val="0"/>
              </a:spcBef>
            </a:pPr>
            <a:r>
              <a:rPr lang="en-US" altLang="ja-JP" sz="2000" b="1" i="0" dirty="0">
                <a:solidFill>
                  <a:srgbClr val="000000"/>
                </a:solidFill>
                <a:ea typeface="ＭＳ 明朝" pitchFamily="49" charset="-128"/>
                <a:cs typeface="Arial" charset="0"/>
              </a:rPr>
              <a:t>Behaviors</a:t>
            </a:r>
            <a:endParaRPr lang="en-US" sz="2400" b="1" i="0" dirty="0">
              <a:solidFill>
                <a:srgbClr val="000000"/>
              </a:solidFill>
              <a:ea typeface="ＭＳ 明朝" pitchFamily="49" charset="-128"/>
              <a:cs typeface="Arial" charset="0"/>
            </a:endParaRPr>
          </a:p>
        </p:txBody>
      </p:sp>
      <p:sp>
        <p:nvSpPr>
          <p:cNvPr id="9" name="Text Box 13"/>
          <p:cNvSpPr txBox="1">
            <a:spLocks noChangeArrowheads="1"/>
          </p:cNvSpPr>
          <p:nvPr/>
        </p:nvSpPr>
        <p:spPr bwMode="auto">
          <a:xfrm>
            <a:off x="6793015" y="2059821"/>
            <a:ext cx="1658938" cy="412750"/>
          </a:xfrm>
          <a:prstGeom prst="rect">
            <a:avLst/>
          </a:prstGeom>
          <a:solidFill>
            <a:schemeClr val="bg1"/>
          </a:solidFill>
          <a:ln w="9525">
            <a:noFill/>
            <a:miter lim="800000"/>
            <a:headEnd/>
            <a:tailEnd/>
          </a:ln>
        </p:spPr>
        <p:txBody>
          <a:bodyPr/>
          <a:lstStyle/>
          <a:p>
            <a:pPr algn="ctr">
              <a:spcBef>
                <a:spcPct val="0"/>
              </a:spcBef>
            </a:pPr>
            <a:r>
              <a:rPr lang="en-US" altLang="ja-JP" sz="2000" b="1" i="0" dirty="0">
                <a:solidFill>
                  <a:srgbClr val="000000"/>
                </a:solidFill>
                <a:ea typeface="ＭＳ 明朝" pitchFamily="49" charset="-128"/>
                <a:cs typeface="Arial" charset="0"/>
              </a:rPr>
              <a:t>Behaviors</a:t>
            </a:r>
            <a:endParaRPr lang="en-US" sz="2400" b="1" i="0" dirty="0">
              <a:solidFill>
                <a:srgbClr val="000000"/>
              </a:solidFill>
              <a:ea typeface="ＭＳ 明朝" pitchFamily="49" charset="-128"/>
              <a:cs typeface="Arial" charset="0"/>
            </a:endParaRPr>
          </a:p>
        </p:txBody>
      </p:sp>
      <p:sp>
        <p:nvSpPr>
          <p:cNvPr id="10" name="Text Box 14"/>
          <p:cNvSpPr txBox="1">
            <a:spLocks noChangeArrowheads="1"/>
          </p:cNvSpPr>
          <p:nvPr/>
        </p:nvSpPr>
        <p:spPr bwMode="auto">
          <a:xfrm>
            <a:off x="1514441" y="885825"/>
            <a:ext cx="3200400" cy="457200"/>
          </a:xfrm>
          <a:prstGeom prst="rect">
            <a:avLst/>
          </a:prstGeom>
          <a:noFill/>
          <a:ln w="9525">
            <a:noFill/>
            <a:miter lim="800000"/>
            <a:headEnd/>
            <a:tailEnd/>
          </a:ln>
          <a:effectLst/>
        </p:spPr>
        <p:txBody>
          <a:bodyPr/>
          <a:lstStyle/>
          <a:p>
            <a:pPr algn="ctr">
              <a:spcBef>
                <a:spcPct val="0"/>
              </a:spcBef>
            </a:pPr>
            <a:r>
              <a:rPr lang="en-US" altLang="ja-JP" sz="2400" b="0" i="0" dirty="0">
                <a:solidFill>
                  <a:srgbClr val="000000"/>
                </a:solidFill>
                <a:ea typeface="MS PGothic" pitchFamily="34" charset="-128"/>
              </a:rPr>
              <a:t>Culture </a:t>
            </a:r>
            <a:r>
              <a:rPr lang="en-US" altLang="ja-JP" sz="2400" b="1" i="0" dirty="0">
                <a:solidFill>
                  <a:srgbClr val="000000"/>
                </a:solidFill>
                <a:ea typeface="MS PGothic" pitchFamily="34" charset="-128"/>
              </a:rPr>
              <a:t>A</a:t>
            </a:r>
            <a:endParaRPr lang="en-US" sz="2400" b="1" i="0" dirty="0">
              <a:solidFill>
                <a:srgbClr val="000000"/>
              </a:solidFill>
            </a:endParaRPr>
          </a:p>
        </p:txBody>
      </p:sp>
      <p:sp>
        <p:nvSpPr>
          <p:cNvPr id="11" name="Text Box 15"/>
          <p:cNvSpPr txBox="1">
            <a:spLocks noChangeArrowheads="1"/>
          </p:cNvSpPr>
          <p:nvPr/>
        </p:nvSpPr>
        <p:spPr bwMode="auto">
          <a:xfrm>
            <a:off x="5990363" y="916821"/>
            <a:ext cx="3200400" cy="457200"/>
          </a:xfrm>
          <a:prstGeom prst="rect">
            <a:avLst/>
          </a:prstGeom>
          <a:noFill/>
          <a:ln w="9525">
            <a:noFill/>
            <a:miter lim="800000"/>
            <a:headEnd/>
            <a:tailEnd/>
          </a:ln>
          <a:effectLst/>
        </p:spPr>
        <p:txBody>
          <a:bodyPr/>
          <a:lstStyle/>
          <a:p>
            <a:pPr algn="ctr">
              <a:spcBef>
                <a:spcPct val="0"/>
              </a:spcBef>
              <a:spcAft>
                <a:spcPts val="800"/>
              </a:spcAft>
            </a:pPr>
            <a:r>
              <a:rPr lang="en-US" sz="2400" b="0" i="0" dirty="0">
                <a:solidFill>
                  <a:srgbClr val="000000"/>
                </a:solidFill>
              </a:rPr>
              <a:t>Culture </a:t>
            </a:r>
            <a:r>
              <a:rPr lang="en-US" sz="2400" b="1" i="0" dirty="0">
                <a:solidFill>
                  <a:srgbClr val="000000"/>
                </a:solidFill>
              </a:rPr>
              <a:t>B</a:t>
            </a:r>
          </a:p>
        </p:txBody>
      </p:sp>
      <p:sp>
        <p:nvSpPr>
          <p:cNvPr id="12" name="Text Box 16"/>
          <p:cNvSpPr txBox="1">
            <a:spLocks noChangeArrowheads="1"/>
          </p:cNvSpPr>
          <p:nvPr/>
        </p:nvSpPr>
        <p:spPr bwMode="auto">
          <a:xfrm>
            <a:off x="6433276" y="5184027"/>
            <a:ext cx="2376487" cy="1295394"/>
          </a:xfrm>
          <a:prstGeom prst="roundRect">
            <a:avLst/>
          </a:prstGeom>
          <a:solidFill>
            <a:schemeClr val="bg1"/>
          </a:solidFill>
          <a:ln w="9525">
            <a:noFill/>
            <a:miter lim="800000"/>
            <a:headEnd/>
            <a:tailEnd/>
          </a:ln>
        </p:spPr>
        <p:txBody>
          <a:bodyPr/>
          <a:lstStyle/>
          <a:p>
            <a:pPr algn="ctr">
              <a:spcBef>
                <a:spcPct val="0"/>
              </a:spcBef>
            </a:pPr>
            <a:r>
              <a:rPr lang="en-US" altLang="ja-JP" sz="2000" b="1" i="0" dirty="0">
                <a:solidFill>
                  <a:srgbClr val="000000"/>
                </a:solidFill>
                <a:ea typeface="ＭＳ 明朝" pitchFamily="49" charset="-128"/>
                <a:cs typeface="Arial" charset="0"/>
              </a:rPr>
              <a:t>Attitudes</a:t>
            </a:r>
          </a:p>
          <a:p>
            <a:pPr algn="ctr">
              <a:spcBef>
                <a:spcPct val="0"/>
              </a:spcBef>
            </a:pPr>
            <a:r>
              <a:rPr lang="en-US" altLang="ja-JP" sz="2000" b="1" i="0" dirty="0">
                <a:solidFill>
                  <a:srgbClr val="000000"/>
                </a:solidFill>
                <a:ea typeface="ＭＳ 明朝" pitchFamily="49" charset="-128"/>
                <a:cs typeface="Arial" charset="0"/>
              </a:rPr>
              <a:t>Assumptions</a:t>
            </a:r>
          </a:p>
          <a:p>
            <a:pPr algn="ctr">
              <a:spcBef>
                <a:spcPct val="0"/>
              </a:spcBef>
            </a:pPr>
            <a:r>
              <a:rPr lang="en-US" altLang="ja-JP" sz="2000" b="1" i="0" dirty="0">
                <a:solidFill>
                  <a:srgbClr val="000000"/>
                </a:solidFill>
                <a:ea typeface="ＭＳ 明朝" pitchFamily="49" charset="-128"/>
                <a:cs typeface="Arial" charset="0"/>
              </a:rPr>
              <a:t>Beliefs</a:t>
            </a:r>
          </a:p>
          <a:p>
            <a:pPr algn="ctr">
              <a:spcBef>
                <a:spcPct val="0"/>
              </a:spcBef>
            </a:pPr>
            <a:r>
              <a:rPr lang="en-US" altLang="ja-JP" sz="2000" b="1" i="0" dirty="0">
                <a:solidFill>
                  <a:srgbClr val="000000"/>
                </a:solidFill>
                <a:ea typeface="ＭＳ 明朝" pitchFamily="49" charset="-128"/>
                <a:cs typeface="Arial" charset="0"/>
              </a:rPr>
              <a:t>Values</a:t>
            </a:r>
            <a:endParaRPr lang="en-US" sz="2000" b="1" i="0" dirty="0">
              <a:solidFill>
                <a:srgbClr val="000000"/>
              </a:solidFill>
              <a:ea typeface="ＭＳ 明朝" pitchFamily="49" charset="-128"/>
              <a:cs typeface="Arial" charset="0"/>
            </a:endParaRPr>
          </a:p>
        </p:txBody>
      </p:sp>
      <p:sp>
        <p:nvSpPr>
          <p:cNvPr id="13" name="AutoShape 11"/>
          <p:cNvSpPr>
            <a:spLocks noChangeArrowheads="1"/>
          </p:cNvSpPr>
          <p:nvPr/>
        </p:nvSpPr>
        <p:spPr bwMode="auto">
          <a:xfrm>
            <a:off x="1915319" y="2517021"/>
            <a:ext cx="2226366" cy="990600"/>
          </a:xfrm>
          <a:prstGeom prst="upArrowCallout">
            <a:avLst>
              <a:gd name="adj1" fmla="val 15577"/>
              <a:gd name="adj2" fmla="val 30038"/>
              <a:gd name="adj3" fmla="val 19241"/>
              <a:gd name="adj4" fmla="val 66667"/>
            </a:avLst>
          </a:prstGeom>
          <a:solidFill>
            <a:srgbClr val="0097D0"/>
          </a:solidFill>
          <a:ln w="9525" algn="ctr">
            <a:noFill/>
            <a:miter lim="800000"/>
            <a:headEnd/>
            <a:tailEnd/>
          </a:ln>
        </p:spPr>
        <p:txBody>
          <a:bodyPr/>
          <a:lstStyle/>
          <a:p>
            <a:pPr algn="ctr"/>
            <a:r>
              <a:rPr lang="en-US" sz="2000" b="1" dirty="0">
                <a:solidFill>
                  <a:schemeClr val="bg1"/>
                </a:solidFill>
              </a:rPr>
              <a:t>Drives &amp; Shapes Behaviors</a:t>
            </a:r>
            <a:endParaRPr lang="en-US" sz="2000" b="1" i="0" dirty="0">
              <a:solidFill>
                <a:schemeClr val="bg1"/>
              </a:solidFill>
            </a:endParaRPr>
          </a:p>
        </p:txBody>
      </p:sp>
      <p:sp>
        <p:nvSpPr>
          <p:cNvPr id="14" name="AutoShape 9"/>
          <p:cNvSpPr>
            <a:spLocks noChangeArrowheads="1"/>
          </p:cNvSpPr>
          <p:nvPr/>
        </p:nvSpPr>
        <p:spPr bwMode="auto">
          <a:xfrm>
            <a:off x="3972719" y="5869821"/>
            <a:ext cx="2743200" cy="544512"/>
          </a:xfrm>
          <a:prstGeom prst="leftRightArrow">
            <a:avLst>
              <a:gd name="adj1" fmla="val 50000"/>
              <a:gd name="adj2" fmla="val 100758"/>
            </a:avLst>
          </a:prstGeom>
          <a:solidFill>
            <a:srgbClr val="F99837">
              <a:alpha val="67000"/>
            </a:srgbClr>
          </a:solidFill>
          <a:ln w="38100">
            <a:noFill/>
            <a:miter lim="800000"/>
            <a:headEnd/>
            <a:tailEnd/>
          </a:ln>
          <a:effectLst/>
        </p:spPr>
        <p:txBody>
          <a:bodyPr lIns="0" tIns="0" rIns="0" bIns="0" anchor="ctr" anchorCtr="1"/>
          <a:lstStyle/>
          <a:p>
            <a:pPr algn="ctr">
              <a:spcBef>
                <a:spcPct val="0"/>
              </a:spcBef>
            </a:pPr>
            <a:r>
              <a:rPr lang="en-US" altLang="ja-JP" sz="2400" b="1" dirty="0">
                <a:solidFill>
                  <a:srgbClr val="000000"/>
                </a:solidFill>
                <a:ea typeface="ＭＳ 明朝" pitchFamily="49" charset="-128"/>
              </a:rPr>
              <a:t>Less Visible</a:t>
            </a:r>
            <a:endParaRPr lang="en-US" sz="2400" b="1" dirty="0">
              <a:solidFill>
                <a:srgbClr val="000000"/>
              </a:solidFill>
            </a:endParaRPr>
          </a:p>
        </p:txBody>
      </p:sp>
      <p:pic>
        <p:nvPicPr>
          <p:cNvPr id="15" name="Picture 4" descr="C:\Users\Line\AppData\Local\Temp\bigstock-Group-of-people-isolated-over--12663776.jpg"/>
          <p:cNvPicPr>
            <a:picLocks noChangeAspect="1" noChangeArrowheads="1"/>
          </p:cNvPicPr>
          <p:nvPr/>
        </p:nvPicPr>
        <p:blipFill>
          <a:blip r:embed="rId4" cstate="print"/>
          <a:srcRect/>
          <a:stretch>
            <a:fillRect/>
          </a:stretch>
        </p:blipFill>
        <p:spPr bwMode="auto">
          <a:xfrm>
            <a:off x="304800" y="3717171"/>
            <a:ext cx="762000" cy="2000250"/>
          </a:xfrm>
          <a:prstGeom prst="rect">
            <a:avLst/>
          </a:prstGeom>
          <a:noFill/>
        </p:spPr>
      </p:pic>
      <p:pic>
        <p:nvPicPr>
          <p:cNvPr id="16" name="Picture 4" descr="C:\Users\Line\AppData\Local\Temp\bigstock-Group-of-people-isolated-over--12663776.jpg"/>
          <p:cNvPicPr>
            <a:picLocks noChangeAspect="1" noChangeArrowheads="1"/>
          </p:cNvPicPr>
          <p:nvPr/>
        </p:nvPicPr>
        <p:blipFill>
          <a:blip r:embed="rId5" cstate="print"/>
          <a:srcRect/>
          <a:stretch>
            <a:fillRect/>
          </a:stretch>
        </p:blipFill>
        <p:spPr bwMode="auto">
          <a:xfrm>
            <a:off x="9535319" y="3781425"/>
            <a:ext cx="9144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2" presetClass="entr" presetSubtype="4"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Factors For Our Behavior</a:t>
            </a:r>
            <a:endParaRPr lang="en-US" dirty="0"/>
          </a:p>
        </p:txBody>
      </p:sp>
      <p:pic>
        <p:nvPicPr>
          <p:cNvPr id="4" name="Picture 2" descr="C:\Users\Line\AppData\Local\Temp\WG_Slide21_4.17.jpg"/>
          <p:cNvPicPr>
            <a:picLocks noChangeAspect="1" noChangeArrowheads="1"/>
          </p:cNvPicPr>
          <p:nvPr/>
        </p:nvPicPr>
        <p:blipFill>
          <a:blip r:embed="rId2" cstate="print"/>
          <a:srcRect/>
          <a:stretch>
            <a:fillRect/>
          </a:stretch>
        </p:blipFill>
        <p:spPr bwMode="auto">
          <a:xfrm>
            <a:off x="1847711" y="962025"/>
            <a:ext cx="6993217" cy="652511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Introductions</a:t>
            </a:r>
            <a:endParaRPr lang="en-US" dirty="0"/>
          </a:p>
        </p:txBody>
      </p:sp>
      <p:pic>
        <p:nvPicPr>
          <p:cNvPr id="4" name="Picture 3" descr="shutterstock_17233333.jpg"/>
          <p:cNvPicPr>
            <a:picLocks noChangeAspect="1"/>
          </p:cNvPicPr>
          <p:nvPr/>
        </p:nvPicPr>
        <p:blipFill>
          <a:blip r:embed="rId3" cstate="print"/>
          <a:srcRect l="20058" r="19345"/>
          <a:stretch>
            <a:fillRect/>
          </a:stretch>
        </p:blipFill>
        <p:spPr>
          <a:xfrm>
            <a:off x="238919" y="1676399"/>
            <a:ext cx="6477000" cy="4720815"/>
          </a:xfrm>
          <a:prstGeom prst="rect">
            <a:avLst/>
          </a:prstGeom>
        </p:spPr>
      </p:pic>
      <p:sp>
        <p:nvSpPr>
          <p:cNvPr id="5" name="Content Placeholder 1"/>
          <p:cNvSpPr>
            <a:spLocks noGrp="1"/>
          </p:cNvSpPr>
          <p:nvPr>
            <p:ph idx="1"/>
          </p:nvPr>
        </p:nvSpPr>
        <p:spPr>
          <a:xfrm>
            <a:off x="619919" y="3171825"/>
            <a:ext cx="5638800" cy="2590800"/>
          </a:xfrm>
        </p:spPr>
        <p:txBody>
          <a:bodyPr/>
          <a:lstStyle/>
          <a:p>
            <a:pPr>
              <a:buNone/>
            </a:pPr>
            <a:r>
              <a:rPr lang="en-US" sz="2800" b="1" dirty="0" smtClean="0"/>
              <a:t>Briefly introduce yourself with:</a:t>
            </a:r>
          </a:p>
          <a:p>
            <a:pPr>
              <a:lnSpc>
                <a:spcPct val="100000"/>
              </a:lnSpc>
              <a:spcBef>
                <a:spcPts val="600"/>
              </a:spcBef>
            </a:pPr>
            <a:r>
              <a:rPr lang="en-US" dirty="0" smtClean="0"/>
              <a:t>Your Name / Work</a:t>
            </a:r>
          </a:p>
          <a:p>
            <a:pPr>
              <a:lnSpc>
                <a:spcPct val="100000"/>
              </a:lnSpc>
              <a:spcBef>
                <a:spcPts val="600"/>
              </a:spcBef>
            </a:pPr>
            <a:r>
              <a:rPr lang="en-US" dirty="0" smtClean="0"/>
              <a:t>What sort of training you anticipate using the GlobeSmart Profile with</a:t>
            </a:r>
          </a:p>
          <a:p>
            <a:pPr>
              <a:lnSpc>
                <a:spcPct val="100000"/>
              </a:lnSpc>
              <a:spcBef>
                <a:spcPts val="600"/>
              </a:spcBef>
            </a:pPr>
            <a:r>
              <a:rPr lang="en-US" dirty="0" smtClean="0"/>
              <a:t>Any particular questions for today</a:t>
            </a:r>
            <a:endParaRPr lang="en-US" dirty="0"/>
          </a:p>
        </p:txBody>
      </p:sp>
      <p:pic>
        <p:nvPicPr>
          <p:cNvPr id="6" name="Picture 2" descr="C:\Users\Lkieffer.LENX220LK\Documents\Personal\Lisa Prof Pic from Audrey Imfield.jpg"/>
          <p:cNvPicPr>
            <a:picLocks noChangeAspect="1" noChangeArrowheads="1"/>
          </p:cNvPicPr>
          <p:nvPr/>
        </p:nvPicPr>
        <p:blipFill>
          <a:blip r:embed="rId4" cstate="print"/>
          <a:srcRect l="30137" t="6210" r="17808" b="37169"/>
          <a:stretch>
            <a:fillRect/>
          </a:stretch>
        </p:blipFill>
        <p:spPr bwMode="auto">
          <a:xfrm>
            <a:off x="9276557" y="1114425"/>
            <a:ext cx="1096962" cy="1492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 Box 4"/>
          <p:cNvSpPr txBox="1">
            <a:spLocks noChangeArrowheads="1"/>
          </p:cNvSpPr>
          <p:nvPr/>
        </p:nvSpPr>
        <p:spPr bwMode="auto">
          <a:xfrm>
            <a:off x="5618957" y="1296988"/>
            <a:ext cx="3454400" cy="671512"/>
          </a:xfrm>
          <a:prstGeom prst="rect">
            <a:avLst/>
          </a:prstGeom>
          <a:noFill/>
          <a:ln w="9525" algn="ctr">
            <a:noFill/>
            <a:miter lim="800000"/>
            <a:headEnd/>
            <a:tailEnd/>
          </a:ln>
          <a:effectLst/>
        </p:spPr>
        <p:txBody>
          <a:bodyPr lIns="0" tIns="0" rIns="0" bIns="0"/>
          <a:lstStyle/>
          <a:p>
            <a:pPr algn="r" defTabSz="228600">
              <a:lnSpc>
                <a:spcPct val="90000"/>
              </a:lnSpc>
              <a:spcBef>
                <a:spcPct val="50000"/>
              </a:spcBef>
              <a:buClr>
                <a:schemeClr val="hlink"/>
              </a:buClr>
              <a:buSzPct val="115000"/>
              <a:buFont typeface="Arial" charset="0"/>
              <a:buNone/>
              <a:defRPr/>
            </a:pPr>
            <a:r>
              <a:rPr lang="en-US" sz="2000" b="1" dirty="0">
                <a:latin typeface="+mj-lt"/>
                <a:cs typeface="Times New Roman" pitchFamily="18" charset="0"/>
              </a:rPr>
              <a:t>Your Facilitator</a:t>
            </a:r>
            <a:r>
              <a:rPr lang="en-US" sz="2400" b="1" dirty="0">
                <a:latin typeface="+mj-lt"/>
                <a:cs typeface="Times New Roman" pitchFamily="18" charset="0"/>
              </a:rPr>
              <a:t>:</a:t>
            </a:r>
            <a:r>
              <a:rPr lang="en-US" sz="2400" b="0" dirty="0">
                <a:latin typeface="+mj-lt"/>
                <a:cs typeface="Times New Roman" pitchFamily="18" charset="0"/>
              </a:rPr>
              <a:t/>
            </a:r>
            <a:br>
              <a:rPr lang="en-US" sz="2400" b="0" dirty="0">
                <a:latin typeface="+mj-lt"/>
                <a:cs typeface="Times New Roman" pitchFamily="18" charset="0"/>
              </a:rPr>
            </a:br>
            <a:r>
              <a:rPr lang="en-US" sz="2000" b="0" dirty="0">
                <a:latin typeface="+mj-lt"/>
                <a:cs typeface="Times New Roman" pitchFamily="18" charset="0"/>
              </a:rPr>
              <a:t>Lisa </a:t>
            </a:r>
            <a:r>
              <a:rPr lang="en-US" sz="2000" b="0" dirty="0" err="1">
                <a:latin typeface="+mj-lt"/>
                <a:cs typeface="Times New Roman" pitchFamily="18" charset="0"/>
              </a:rPr>
              <a:t>Kieffer</a:t>
            </a:r>
            <a:r>
              <a:rPr lang="en-US" sz="2000" b="0" dirty="0">
                <a:latin typeface="+mj-lt"/>
                <a:cs typeface="Times New Roman" pitchFamily="18" charset="0"/>
              </a:rPr>
              <a:t>  </a:t>
            </a:r>
            <a:r>
              <a:rPr lang="en-US" sz="2400" b="0" dirty="0">
                <a:latin typeface="+mj-lt"/>
                <a:cs typeface="Times New Roman" pitchFamily="18" charset="0"/>
              </a:rPr>
              <a:t>                </a:t>
            </a:r>
            <a:r>
              <a:rPr lang="en-US" sz="1600" b="0" dirty="0">
                <a:latin typeface="Arial" charset="0"/>
                <a:cs typeface="Times New Roman" pitchFamily="18" charset="0"/>
              </a:rPr>
              <a:t>Practice Group Leader</a:t>
            </a:r>
          </a:p>
          <a:p>
            <a:pPr algn="r" defTabSz="228600">
              <a:lnSpc>
                <a:spcPct val="90000"/>
              </a:lnSpc>
              <a:spcBef>
                <a:spcPct val="50000"/>
              </a:spcBef>
              <a:buClr>
                <a:schemeClr val="hlink"/>
              </a:buClr>
              <a:buSzPct val="115000"/>
              <a:buFont typeface="Arial" charset="0"/>
              <a:buNone/>
              <a:defRPr/>
            </a:pPr>
            <a:endParaRPr lang="en-US" sz="2400" b="0" dirty="0">
              <a:latin typeface="+mj-lt"/>
              <a:cs typeface="Times New Roman" pitchFamily="18" charset="0"/>
            </a:endParaRPr>
          </a:p>
        </p:txBody>
      </p:sp>
      <p:sp>
        <p:nvSpPr>
          <p:cNvPr id="8" name="TextBox 7"/>
          <p:cNvSpPr txBox="1"/>
          <p:nvPr/>
        </p:nvSpPr>
        <p:spPr>
          <a:xfrm>
            <a:off x="7284763" y="2771715"/>
            <a:ext cx="3012556" cy="400110"/>
          </a:xfrm>
          <a:prstGeom prst="rect">
            <a:avLst/>
          </a:prstGeom>
          <a:noFill/>
        </p:spPr>
        <p:txBody>
          <a:bodyPr wrap="none" rtlCol="0">
            <a:spAutoFit/>
          </a:bodyPr>
          <a:lstStyle/>
          <a:p>
            <a:r>
              <a:rPr lang="en-US" sz="2000" b="1" dirty="0" smtClean="0">
                <a:solidFill>
                  <a:srgbClr val="FF0000"/>
                </a:solidFill>
              </a:rPr>
              <a:t>Update </a:t>
            </a:r>
            <a:r>
              <a:rPr lang="en-US" sz="2000" b="1" dirty="0" err="1" smtClean="0">
                <a:solidFill>
                  <a:srgbClr val="FF0000"/>
                </a:solidFill>
              </a:rPr>
              <a:t>Pic</a:t>
            </a:r>
            <a:r>
              <a:rPr lang="en-US" sz="2000" b="1" dirty="0" smtClean="0">
                <a:solidFill>
                  <a:srgbClr val="FF0000"/>
                </a:solidFill>
              </a:rPr>
              <a:t> / Name/Title</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Use the GlobeSmart</a:t>
            </a:r>
            <a:r>
              <a:rPr lang="en-US" baseline="30000" dirty="0" smtClean="0">
                <a:cs typeface="Arial" charset="0"/>
              </a:rPr>
              <a:t>®</a:t>
            </a:r>
            <a:r>
              <a:rPr lang="en-US" dirty="0" smtClean="0"/>
              <a:t> Profile</a:t>
            </a:r>
            <a:endParaRPr lang="en-US" dirty="0"/>
          </a:p>
        </p:txBody>
      </p:sp>
      <p:sp>
        <p:nvSpPr>
          <p:cNvPr id="4" name="Rectangle 3"/>
          <p:cNvSpPr txBox="1">
            <a:spLocks noChangeArrowheads="1"/>
          </p:cNvSpPr>
          <p:nvPr/>
        </p:nvSpPr>
        <p:spPr bwMode="auto">
          <a:xfrm>
            <a:off x="1991519" y="4848225"/>
            <a:ext cx="6715918" cy="2362200"/>
          </a:xfrm>
          <a:prstGeom prst="roundRect">
            <a:avLst/>
          </a:prstGeom>
          <a:solidFill>
            <a:srgbClr val="F99837"/>
          </a:solidFill>
          <a:ln w="9525">
            <a:noFill/>
            <a:miter lim="800000"/>
            <a:headEnd/>
            <a:tailEnd/>
          </a:ln>
        </p:spPr>
        <p:txBody>
          <a:bodyPr vert="horz" wrap="square" lIns="0" tIns="0" rIns="0" bIns="0" numCol="1" anchor="t" anchorCtr="0" compatLnSpc="1">
            <a:prstTxWarp prst="textNoShape">
              <a:avLst/>
            </a:prstTxWarp>
          </a:bodyPr>
          <a:lstStyle/>
          <a:p>
            <a:pPr marL="350804" marR="0" lvl="0" indent="-350804" algn="ctr" defTabSz="914400" rtl="0" eaLnBrk="1" fontAlgn="base" latinLnBrk="0" hangingPunct="1">
              <a:lnSpc>
                <a:spcPct val="110000"/>
              </a:lnSpc>
              <a:spcBef>
                <a:spcPts val="600"/>
              </a:spcBef>
              <a:spcAft>
                <a:spcPct val="0"/>
              </a:spcAft>
              <a:buClr>
                <a:srgbClr val="F99837"/>
              </a:buClr>
              <a:buSzTx/>
              <a:buFont typeface="Wingdings" pitchFamily="2" charset="2"/>
              <a:buNone/>
              <a:tabLst/>
              <a:defRPr/>
            </a:pPr>
            <a:r>
              <a:rPr kumimoji="0" lang="en-US" sz="3000" b="0" i="0" u="none" strike="noStrike" kern="0" cap="none" spc="0" normalizeH="0" baseline="0" noProof="0" dirty="0" smtClean="0">
                <a:ln>
                  <a:noFill/>
                </a:ln>
                <a:solidFill>
                  <a:schemeClr val="bg1"/>
                </a:solidFill>
                <a:effectLst/>
                <a:uLnTx/>
                <a:uFillTx/>
                <a:latin typeface="+mn-lt"/>
                <a:ea typeface="+mn-ea"/>
                <a:cs typeface="+mn-cs"/>
              </a:rPr>
              <a:t>Remember:</a:t>
            </a:r>
          </a:p>
          <a:p>
            <a:pPr marL="350804" marR="0" lvl="0" indent="-350804" algn="l" defTabSz="914400" rtl="0" eaLnBrk="1" fontAlgn="base" latinLnBrk="0" hangingPunct="1">
              <a:lnSpc>
                <a:spcPct val="110000"/>
              </a:lnSpc>
              <a:spcBef>
                <a:spcPts val="600"/>
              </a:spcBef>
              <a:spcAft>
                <a:spcPct val="0"/>
              </a:spcAft>
              <a:buClr>
                <a:schemeClr val="bg1"/>
              </a:buClr>
              <a:buSzTx/>
              <a:buFont typeface="Arial" pitchFamily="34" charset="0"/>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Dimensions are on a continuum</a:t>
            </a:r>
          </a:p>
          <a:p>
            <a:pPr marL="350804" marR="0" lvl="0" indent="-350804" algn="l" defTabSz="914400" rtl="0" eaLnBrk="1" fontAlgn="base" latinLnBrk="0" hangingPunct="1">
              <a:lnSpc>
                <a:spcPct val="110000"/>
              </a:lnSpc>
              <a:spcBef>
                <a:spcPts val="600"/>
              </a:spcBef>
              <a:spcAft>
                <a:spcPct val="0"/>
              </a:spcAft>
              <a:buClr>
                <a:schemeClr val="bg1"/>
              </a:buClr>
              <a:buSzTx/>
              <a:buFont typeface="Arial" pitchFamily="34" charset="0"/>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There is no “right” or “wrong” style</a:t>
            </a:r>
          </a:p>
          <a:p>
            <a:pPr marL="350804" marR="0" lvl="0" indent="-350804" algn="l" defTabSz="914400" rtl="0" eaLnBrk="1" fontAlgn="base" latinLnBrk="0" hangingPunct="1">
              <a:lnSpc>
                <a:spcPct val="110000"/>
              </a:lnSpc>
              <a:spcBef>
                <a:spcPts val="600"/>
              </a:spcBef>
              <a:spcAft>
                <a:spcPct val="0"/>
              </a:spcAft>
              <a:buClr>
                <a:schemeClr val="bg1"/>
              </a:buClr>
              <a:buSzTx/>
              <a:buFont typeface="Arial" pitchFamily="34" charset="0"/>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Profile result is not a predictor of success</a:t>
            </a:r>
          </a:p>
        </p:txBody>
      </p:sp>
      <p:grpSp>
        <p:nvGrpSpPr>
          <p:cNvPr id="5" name="Group 4"/>
          <p:cNvGrpSpPr>
            <a:grpSpLocks/>
          </p:cNvGrpSpPr>
          <p:nvPr/>
        </p:nvGrpSpPr>
        <p:grpSpPr bwMode="auto">
          <a:xfrm>
            <a:off x="543719" y="3552825"/>
            <a:ext cx="9611519" cy="1066800"/>
            <a:chOff x="480" y="1296"/>
            <a:chExt cx="4704" cy="672"/>
          </a:xfrm>
          <a:solidFill>
            <a:srgbClr val="25567F"/>
          </a:solidFill>
        </p:grpSpPr>
        <p:sp>
          <p:nvSpPr>
            <p:cNvPr id="6" name="AutoShape 5"/>
            <p:cNvSpPr>
              <a:spLocks noChangeArrowheads="1"/>
            </p:cNvSpPr>
            <p:nvPr/>
          </p:nvSpPr>
          <p:spPr bwMode="auto">
            <a:xfrm>
              <a:off x="480" y="1296"/>
              <a:ext cx="4704" cy="672"/>
            </a:xfrm>
            <a:prstGeom prst="leftRightArrow">
              <a:avLst>
                <a:gd name="adj1" fmla="val 50000"/>
                <a:gd name="adj2" fmla="val 140000"/>
              </a:avLst>
            </a:prstGeom>
            <a:grpFill/>
            <a:ln w="9525">
              <a:miter lim="800000"/>
              <a:headEnd/>
              <a:tailEnd/>
            </a:ln>
            <a:scene3d>
              <a:camera prst="legacyObliqueTopRight"/>
              <a:lightRig rig="legacyFlat3" dir="b"/>
            </a:scene3d>
            <a:sp3d extrusionH="430200" prstMaterial="legacyMatte">
              <a:bevelT w="13500" h="13500" prst="angle"/>
              <a:bevelB w="13500" h="13500" prst="angle"/>
              <a:extrusionClr>
                <a:srgbClr val="3B5A6F"/>
              </a:extrusionClr>
            </a:sp3d>
          </p:spPr>
          <p:txBody>
            <a:bodyPr wrap="none" anchor="ctr">
              <a:flatTx/>
            </a:bodyPr>
            <a:lstStyle/>
            <a:p>
              <a:pPr algn="ctr"/>
              <a:endParaRPr lang="en-GB" b="0" dirty="0"/>
            </a:p>
          </p:txBody>
        </p:sp>
        <p:sp>
          <p:nvSpPr>
            <p:cNvPr id="7" name="Oval 6"/>
            <p:cNvSpPr>
              <a:spLocks noChangeArrowheads="1"/>
            </p:cNvSpPr>
            <p:nvPr/>
          </p:nvSpPr>
          <p:spPr bwMode="auto">
            <a:xfrm>
              <a:off x="3657" y="1584"/>
              <a:ext cx="192" cy="192"/>
            </a:xfrm>
            <a:prstGeom prst="ellipse">
              <a:avLst/>
            </a:prstGeom>
            <a:solidFill>
              <a:srgbClr val="F99837"/>
            </a:solidFill>
            <a:ln w="9525">
              <a:noFill/>
              <a:round/>
              <a:headEnd/>
              <a:tailEnd/>
            </a:ln>
          </p:spPr>
          <p:txBody>
            <a:bodyPr wrap="none" anchor="ctr"/>
            <a:lstStyle/>
            <a:p>
              <a:pPr algn="ctr">
                <a:spcBef>
                  <a:spcPts val="600"/>
                </a:spcBef>
              </a:pPr>
              <a:endParaRPr lang="da-DK"/>
            </a:p>
          </p:txBody>
        </p:sp>
        <p:sp>
          <p:nvSpPr>
            <p:cNvPr id="8" name="Oval 7"/>
            <p:cNvSpPr>
              <a:spLocks noChangeArrowheads="1"/>
            </p:cNvSpPr>
            <p:nvPr/>
          </p:nvSpPr>
          <p:spPr bwMode="auto">
            <a:xfrm>
              <a:off x="1618" y="1584"/>
              <a:ext cx="192" cy="192"/>
            </a:xfrm>
            <a:prstGeom prst="ellipse">
              <a:avLst/>
            </a:prstGeom>
            <a:solidFill>
              <a:srgbClr val="F99837"/>
            </a:solidFill>
            <a:ln w="9525">
              <a:noFill/>
              <a:round/>
              <a:headEnd/>
              <a:tailEnd/>
            </a:ln>
          </p:spPr>
          <p:txBody>
            <a:bodyPr wrap="none" anchor="ctr"/>
            <a:lstStyle/>
            <a:p>
              <a:pPr algn="ctr">
                <a:spcBef>
                  <a:spcPts val="600"/>
                </a:spcBef>
              </a:pPr>
              <a:endParaRPr lang="da-DK"/>
            </a:p>
          </p:txBody>
        </p:sp>
        <p:sp>
          <p:nvSpPr>
            <p:cNvPr id="9" name="Text Box 8"/>
            <p:cNvSpPr txBox="1">
              <a:spLocks noChangeArrowheads="1"/>
            </p:cNvSpPr>
            <p:nvPr/>
          </p:nvSpPr>
          <p:spPr bwMode="auto">
            <a:xfrm>
              <a:off x="1539" y="1402"/>
              <a:ext cx="2971" cy="252"/>
            </a:xfrm>
            <a:prstGeom prst="rect">
              <a:avLst/>
            </a:prstGeom>
            <a:noFill/>
            <a:ln w="9525">
              <a:noFill/>
              <a:miter lim="800000"/>
              <a:headEnd/>
              <a:tailEnd/>
            </a:ln>
          </p:spPr>
          <p:txBody>
            <a:bodyPr wrap="square">
              <a:spAutoFit/>
            </a:bodyPr>
            <a:lstStyle/>
            <a:p>
              <a:r>
                <a:rPr lang="en-US" sz="1800" b="1" dirty="0">
                  <a:solidFill>
                    <a:schemeClr val="bg1"/>
                  </a:solidFill>
                </a:rPr>
                <a:t> </a:t>
              </a:r>
              <a:r>
                <a:rPr lang="en-US" sz="2000" b="1" dirty="0">
                  <a:solidFill>
                    <a:schemeClr val="bg1"/>
                  </a:solidFill>
                </a:rPr>
                <a:t>You                          </a:t>
              </a:r>
              <a:r>
                <a:rPr lang="en-US" sz="2000" b="1" dirty="0" smtClean="0">
                  <a:solidFill>
                    <a:schemeClr val="bg1"/>
                  </a:solidFill>
                </a:rPr>
                <a:t>      	 Your </a:t>
              </a:r>
              <a:r>
                <a:rPr lang="en-US" sz="2000" b="1" dirty="0">
                  <a:solidFill>
                    <a:schemeClr val="bg1"/>
                  </a:solidFill>
                </a:rPr>
                <a:t>Colleague </a:t>
              </a:r>
            </a:p>
          </p:txBody>
        </p:sp>
      </p:grpSp>
      <p:sp>
        <p:nvSpPr>
          <p:cNvPr id="10" name="AutoShape 9"/>
          <p:cNvSpPr>
            <a:spLocks noChangeArrowheads="1"/>
          </p:cNvSpPr>
          <p:nvPr/>
        </p:nvSpPr>
        <p:spPr bwMode="auto">
          <a:xfrm>
            <a:off x="2824560" y="2562225"/>
            <a:ext cx="5039519" cy="838200"/>
          </a:xfrm>
          <a:prstGeom prst="curvedDownArrow">
            <a:avLst>
              <a:gd name="adj1" fmla="val 78182"/>
              <a:gd name="adj2" fmla="val 156364"/>
              <a:gd name="adj3" fmla="val 33333"/>
            </a:avLst>
          </a:prstGeom>
          <a:solidFill>
            <a:srgbClr val="F99837">
              <a:alpha val="99000"/>
            </a:srgbClr>
          </a:solidFill>
          <a:ln w="9525">
            <a:noFill/>
            <a:miter lim="800000"/>
            <a:headEnd/>
            <a:tailEnd/>
          </a:ln>
        </p:spPr>
        <p:txBody>
          <a:bodyPr wrap="none" anchor="ctr"/>
          <a:lstStyle/>
          <a:p>
            <a:pPr algn="ctr">
              <a:spcBef>
                <a:spcPts val="600"/>
              </a:spcBef>
            </a:pPr>
            <a:endParaRPr lang="da-DK"/>
          </a:p>
        </p:txBody>
      </p:sp>
      <p:sp>
        <p:nvSpPr>
          <p:cNvPr id="11" name="Rectangle 10"/>
          <p:cNvSpPr>
            <a:spLocks noChangeArrowheads="1"/>
          </p:cNvSpPr>
          <p:nvPr/>
        </p:nvSpPr>
        <p:spPr bwMode="auto">
          <a:xfrm>
            <a:off x="1762919" y="931341"/>
            <a:ext cx="7315200" cy="1419225"/>
          </a:xfrm>
          <a:prstGeom prst="rect">
            <a:avLst/>
          </a:prstGeom>
          <a:solidFill>
            <a:schemeClr val="bg1">
              <a:alpha val="86000"/>
            </a:schemeClr>
          </a:solidFill>
          <a:ln w="9525" algn="ctr">
            <a:noFill/>
            <a:miter lim="800000"/>
            <a:headEnd/>
            <a:tailEnd/>
          </a:ln>
          <a:effectLst/>
        </p:spPr>
        <p:txBody>
          <a:bodyPr lIns="0" tIns="0" rIns="0" bIns="0" anchor="ctr"/>
          <a:lstStyle/>
          <a:p>
            <a:pPr algn="ctr" eaLnBrk="0" hangingPunct="0">
              <a:lnSpc>
                <a:spcPct val="110000"/>
              </a:lnSpc>
              <a:defRPr/>
            </a:pPr>
            <a:r>
              <a:rPr lang="en-US" sz="2400" b="0" dirty="0" smtClean="0">
                <a:solidFill>
                  <a:srgbClr val="000000"/>
                </a:solidFill>
                <a:latin typeface="Arial" pitchFamily="34" charset="0"/>
                <a:ea typeface="ＭＳ 明朝" pitchFamily="49" charset="-128"/>
                <a:cs typeface="Arial" pitchFamily="34" charset="0"/>
              </a:rPr>
              <a:t>Your</a:t>
            </a:r>
            <a:r>
              <a:rPr lang="en-US" sz="2400" dirty="0" smtClean="0">
                <a:solidFill>
                  <a:srgbClr val="000000"/>
                </a:solidFill>
                <a:latin typeface="Arial" pitchFamily="34" charset="0"/>
                <a:ea typeface="ＭＳ 明朝" pitchFamily="49" charset="-128"/>
                <a:cs typeface="Arial" pitchFamily="34" charset="0"/>
              </a:rPr>
              <a:t> </a:t>
            </a:r>
            <a:r>
              <a:rPr lang="en-US" sz="3600" b="0" dirty="0" smtClean="0">
                <a:solidFill>
                  <a:srgbClr val="000000"/>
                </a:solidFill>
                <a:latin typeface="Arial" pitchFamily="34" charset="0"/>
                <a:ea typeface="ＭＳ 明朝" pitchFamily="49" charset="-128"/>
                <a:cs typeface="Arial" pitchFamily="34" charset="0"/>
              </a:rPr>
              <a:t>goal</a:t>
            </a:r>
            <a:r>
              <a:rPr lang="en-US" sz="2400" dirty="0" smtClean="0">
                <a:solidFill>
                  <a:srgbClr val="000000"/>
                </a:solidFill>
                <a:latin typeface="Arial" pitchFamily="34" charset="0"/>
                <a:ea typeface="ＭＳ 明朝" pitchFamily="49" charset="-128"/>
                <a:cs typeface="Arial" pitchFamily="34" charset="0"/>
              </a:rPr>
              <a:t>:</a:t>
            </a:r>
            <a:endParaRPr lang="en-US" sz="2400" dirty="0">
              <a:solidFill>
                <a:srgbClr val="000000"/>
              </a:solidFill>
              <a:latin typeface="Arial" pitchFamily="34" charset="0"/>
              <a:ea typeface="ＭＳ 明朝" pitchFamily="49" charset="-128"/>
              <a:cs typeface="Arial" pitchFamily="34" charset="0"/>
            </a:endParaRPr>
          </a:p>
          <a:p>
            <a:pPr algn="ctr" eaLnBrk="0" hangingPunct="0">
              <a:lnSpc>
                <a:spcPct val="110000"/>
              </a:lnSpc>
              <a:defRPr/>
            </a:pPr>
            <a:r>
              <a:rPr lang="en-US" sz="2400" b="0" dirty="0" smtClean="0">
                <a:solidFill>
                  <a:srgbClr val="000000"/>
                </a:solidFill>
                <a:latin typeface="Arial" pitchFamily="34" charset="0"/>
                <a:ea typeface="ＭＳ 明朝" pitchFamily="49" charset="-128"/>
                <a:cs typeface="Arial" pitchFamily="34" charset="0"/>
              </a:rPr>
              <a:t>To know </a:t>
            </a:r>
            <a:r>
              <a:rPr lang="en-US" sz="2400" b="0" dirty="0">
                <a:solidFill>
                  <a:srgbClr val="000000"/>
                </a:solidFill>
                <a:latin typeface="Arial" pitchFamily="34" charset="0"/>
                <a:ea typeface="ＭＳ 明朝" pitchFamily="49" charset="-128"/>
                <a:cs typeface="Arial" pitchFamily="34" charset="0"/>
              </a:rPr>
              <a:t>the profile of you and your colleague in order to </a:t>
            </a:r>
            <a:r>
              <a:rPr lang="en-US" sz="3600" b="0" dirty="0">
                <a:solidFill>
                  <a:srgbClr val="000000"/>
                </a:solidFill>
                <a:latin typeface="Arial" pitchFamily="34" charset="0"/>
                <a:ea typeface="ＭＳ 明朝" pitchFamily="49" charset="-128"/>
                <a:cs typeface="Arial" pitchFamily="34" charset="0"/>
              </a:rPr>
              <a:t>leverage</a:t>
            </a:r>
            <a:r>
              <a:rPr lang="en-US" sz="2400" b="0" dirty="0">
                <a:solidFill>
                  <a:srgbClr val="000000"/>
                </a:solidFill>
                <a:latin typeface="Arial" pitchFamily="34" charset="0"/>
                <a:ea typeface="ＭＳ 明朝" pitchFamily="49" charset="-128"/>
                <a:cs typeface="Arial" pitchFamily="34" charset="0"/>
              </a:rPr>
              <a:t> similarities and </a:t>
            </a:r>
            <a:r>
              <a:rPr lang="en-US" sz="3600" b="0" dirty="0">
                <a:solidFill>
                  <a:srgbClr val="000000"/>
                </a:solidFill>
                <a:latin typeface="Arial" pitchFamily="34" charset="0"/>
                <a:ea typeface="ＭＳ 明朝" pitchFamily="49" charset="-128"/>
                <a:cs typeface="Arial" pitchFamily="34" charset="0"/>
              </a:rPr>
              <a:t>bridge</a:t>
            </a:r>
            <a:r>
              <a:rPr lang="en-US" sz="2400" b="0" dirty="0">
                <a:solidFill>
                  <a:srgbClr val="000000"/>
                </a:solidFill>
                <a:latin typeface="Arial" pitchFamily="34" charset="0"/>
                <a:ea typeface="ＭＳ 明朝" pitchFamily="49" charset="-128"/>
                <a:cs typeface="Arial" pitchFamily="34" charset="0"/>
              </a:rPr>
              <a:t> gaps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ppt_w</p:attrName>
                                        </p:attrNameLst>
                                      </p:cBhvr>
                                      <p:tavLst>
                                        <p:tav tm="0">
                                          <p:val>
                                            <p:fltVal val="0"/>
                                          </p:val>
                                        </p:tav>
                                        <p:tav tm="100000">
                                          <p:val>
                                            <p:strVal val="#ppt_w"/>
                                          </p:val>
                                        </p:tav>
                                      </p:tavLst>
                                    </p:anim>
                                    <p:anim calcmode="lin" valueType="num">
                                      <p:cBhvr>
                                        <p:cTn id="10"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blinds(horizontal)">
                                      <p:cBhvr>
                                        <p:cTn id="15" dur="500"/>
                                        <p:tgtEl>
                                          <p:spTgt spid="4">
                                            <p:bg/>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linds(horizontal)">
                                      <p:cBhvr>
                                        <p:cTn id="21" dur="500"/>
                                        <p:tgtEl>
                                          <p:spTgt spid="4">
                                            <p:txEl>
                                              <p:pRg st="1" end="1"/>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linds(horizontal)">
                                      <p:cBhvr>
                                        <p:cTn id="24" dur="500"/>
                                        <p:tgtEl>
                                          <p:spTgt spid="4">
                                            <p:txEl>
                                              <p:pRg st="2" end="2"/>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19" y="1038225"/>
            <a:ext cx="9788896" cy="5665440"/>
          </a:xfrm>
        </p:spPr>
        <p:txBody>
          <a:bodyPr/>
          <a:lstStyle/>
          <a:p>
            <a:pPr marL="0" indent="0">
              <a:buNone/>
            </a:pPr>
            <a:r>
              <a:rPr lang="en-US" sz="2000" dirty="0" smtClean="0"/>
              <a:t>Country placements on the chart are estimates of entire cultures based on the best information that is available to us. Users should not assume that all people from a culture will be identical to the specific placement of their culture on the Profile chart.   (The “bell curve” that appears when you select a country on the chart is a reminder that the country plots are simply averages; some people will be far to the left and some will be far to the right of the average plot for any given country.)</a:t>
            </a:r>
          </a:p>
          <a:p>
            <a:pPr marL="0" indent="0">
              <a:buNone/>
            </a:pPr>
            <a:r>
              <a:rPr lang="en-US" sz="2000" dirty="0" smtClean="0"/>
              <a:t>The country placements are a combination of the three data sets below:</a:t>
            </a:r>
          </a:p>
          <a:p>
            <a:pPr marL="638175" lvl="1" indent="-304800"/>
            <a:r>
              <a:rPr lang="en-US" sz="1800" dirty="0" smtClean="0"/>
              <a:t>Merged data of four cross-cultural researchers: Hofstede, Schwartz, McCrae and </a:t>
            </a:r>
            <a:r>
              <a:rPr lang="en-US" sz="1800" dirty="0" err="1" smtClean="0"/>
              <a:t>Inglehart</a:t>
            </a:r>
            <a:r>
              <a:rPr lang="en-US" sz="1800" dirty="0" smtClean="0"/>
              <a:t>. We used the statistical averages of available country data on the cultural dimensions as they existed in the research literature from these researchers.</a:t>
            </a:r>
          </a:p>
          <a:p>
            <a:pPr marL="638175" lvl="1" indent="-304800"/>
            <a:r>
              <a:rPr lang="en-US" sz="1800" dirty="0" smtClean="0"/>
              <a:t>GlobeSmart Profile User Data: We analyzed the data from 700,000 Profile users’ over the past several years, and combined this data with the data from the earlier research (mentioned above) to modify a number of the country placements.  The users were from more than 70 countries. </a:t>
            </a:r>
          </a:p>
          <a:p>
            <a:pPr marL="638175" lvl="1" indent="-304800"/>
            <a:r>
              <a:rPr lang="en-US" sz="1800" dirty="0" smtClean="0"/>
              <a:t>Expert anecdotal data: We then incorporated expert opinions from Aperian Global trainers and associates living and working in countries around the world to make final adjustments to the country placements.</a:t>
            </a:r>
          </a:p>
        </p:txBody>
      </p:sp>
      <p:sp>
        <p:nvSpPr>
          <p:cNvPr id="3" name="Title 2"/>
          <p:cNvSpPr>
            <a:spLocks noGrp="1"/>
          </p:cNvSpPr>
          <p:nvPr>
            <p:ph type="title"/>
          </p:nvPr>
        </p:nvSpPr>
        <p:spPr/>
        <p:txBody>
          <a:bodyPr/>
          <a:lstStyle/>
          <a:p>
            <a:r>
              <a:rPr lang="en-US" dirty="0" smtClean="0"/>
              <a:t>Country Profiles Available on GlobeSmart</a:t>
            </a:r>
            <a:br>
              <a:rPr lang="en-US" dirty="0" smtClean="0"/>
            </a:br>
            <a:r>
              <a:rPr lang="en-US" dirty="0" smtClean="0"/>
              <a:t>Information About the Sources for the Profiles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Dimensions of Culture</a:t>
            </a:r>
            <a:endParaRPr lang="en-US" dirty="0"/>
          </a:p>
        </p:txBody>
      </p:sp>
      <p:sp>
        <p:nvSpPr>
          <p:cNvPr id="4" name="Rectangle 3"/>
          <p:cNvSpPr/>
          <p:nvPr/>
        </p:nvSpPr>
        <p:spPr>
          <a:xfrm>
            <a:off x="0" y="7210425"/>
            <a:ext cx="3820319"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1"/>
          <p:cNvSpPr txBox="1">
            <a:spLocks noChangeArrowheads="1"/>
          </p:cNvSpPr>
          <p:nvPr/>
        </p:nvSpPr>
        <p:spPr bwMode="auto">
          <a:xfrm>
            <a:off x="224774" y="1323975"/>
            <a:ext cx="2753519" cy="2488359"/>
          </a:xfrm>
          <a:prstGeom prst="rect">
            <a:avLst/>
          </a:prstGeom>
          <a:noFill/>
          <a:ln w="9525">
            <a:noFill/>
            <a:miter lim="800000"/>
            <a:headEnd/>
            <a:tailEnd/>
          </a:ln>
        </p:spPr>
        <p:txBody>
          <a:bodyPr vert="horz" wrap="square" lIns="14471" tIns="14471" rIns="14471" bIns="14471" numCol="1" anchor="t" anchorCtr="0" compatLnSpc="1">
            <a:prstTxWarp prst="textNoShape">
              <a:avLst/>
            </a:prstTxWarp>
            <a:spAutoFit/>
          </a:bodyPr>
          <a:lstStyle/>
          <a:p>
            <a:pPr marL="264075" marR="0" lvl="0" indent="-264075" algn="l" defTabSz="260458" rtl="0" eaLnBrk="1" fontAlgn="base" latinLnBrk="0" hangingPunct="1">
              <a:lnSpc>
                <a:spcPct val="110000"/>
              </a:lnSpc>
              <a:spcBef>
                <a:spcPct val="35000"/>
              </a:spcBef>
              <a:spcAft>
                <a:spcPct val="0"/>
              </a:spcAft>
              <a:buClr>
                <a:srgbClr val="F47D20"/>
              </a:buClr>
              <a:buSzTx/>
              <a:buFont typeface="Wingdings" pitchFamily="2" charset="2"/>
              <a:buNone/>
              <a:tabLst/>
              <a:defRPr/>
            </a:pPr>
            <a:r>
              <a:rPr kumimoji="0" lang="en-US" sz="1800" b="1" i="0" u="none" strike="noStrike" kern="0" cap="none" spc="0" normalizeH="0" baseline="0" noProof="0" dirty="0" smtClean="0">
                <a:ln>
                  <a:noFill/>
                </a:ln>
                <a:solidFill>
                  <a:srgbClr val="25567F"/>
                </a:solidFill>
                <a:effectLst/>
                <a:uLnTx/>
                <a:uFillTx/>
                <a:latin typeface="+mn-lt"/>
                <a:ea typeface="+mn-ea"/>
                <a:cs typeface="+mn-cs"/>
              </a:rPr>
              <a:t>Independent</a:t>
            </a:r>
          </a:p>
          <a:p>
            <a:pPr marL="264108" indent="-264108" defTabSz="260491">
              <a:lnSpc>
                <a:spcPct val="110000"/>
              </a:lnSpc>
              <a:spcBef>
                <a:spcPts val="600"/>
              </a:spcBef>
              <a:buClr>
                <a:srgbClr val="F99837"/>
              </a:buClr>
              <a:buSzPct val="129000"/>
              <a:buFont typeface="Wingdings" pitchFamily="2" charset="2"/>
              <a:buChar char="§"/>
              <a:defRPr/>
            </a:pPr>
            <a:r>
              <a:rPr lang="en-US" sz="1600" kern="0" dirty="0" smtClean="0">
                <a:solidFill>
                  <a:srgbClr val="25567F"/>
                </a:solidFill>
                <a:latin typeface="+mn-lt"/>
              </a:rPr>
              <a:t>Place great importance on individual identity</a:t>
            </a:r>
          </a:p>
          <a:p>
            <a:pPr marL="264108" indent="-264108" defTabSz="260491">
              <a:lnSpc>
                <a:spcPct val="110000"/>
              </a:lnSpc>
              <a:spcBef>
                <a:spcPts val="600"/>
              </a:spcBef>
              <a:buClr>
                <a:srgbClr val="F99837"/>
              </a:buClr>
              <a:buSzPct val="129000"/>
              <a:buFont typeface="Wingdings" pitchFamily="2" charset="2"/>
              <a:buChar char="§"/>
              <a:defRPr/>
            </a:pPr>
            <a:r>
              <a:rPr lang="en-US" sz="1600" kern="0" dirty="0" smtClean="0">
                <a:solidFill>
                  <a:srgbClr val="25567F"/>
                </a:solidFill>
                <a:latin typeface="+mn-lt"/>
              </a:rPr>
              <a:t>Derive identity from personal choices and achievements</a:t>
            </a:r>
          </a:p>
          <a:p>
            <a:pPr marL="264108" indent="-264108" defTabSz="260491">
              <a:lnSpc>
                <a:spcPct val="110000"/>
              </a:lnSpc>
              <a:spcBef>
                <a:spcPts val="600"/>
              </a:spcBef>
              <a:buClr>
                <a:srgbClr val="F99837"/>
              </a:buClr>
              <a:buSzPct val="129000"/>
              <a:buFont typeface="Wingdings" pitchFamily="2" charset="2"/>
              <a:buChar char="§"/>
              <a:defRPr/>
            </a:pPr>
            <a:r>
              <a:rPr lang="en-US" sz="1600" kern="0" dirty="0" smtClean="0">
                <a:solidFill>
                  <a:srgbClr val="25567F"/>
                </a:solidFill>
                <a:latin typeface="+mn-lt"/>
              </a:rPr>
              <a:t>Prefer taking action on one's own</a:t>
            </a:r>
          </a:p>
        </p:txBody>
      </p:sp>
      <p:sp>
        <p:nvSpPr>
          <p:cNvPr id="6" name="Rectangle 22"/>
          <p:cNvSpPr>
            <a:spLocks noChangeArrowheads="1"/>
          </p:cNvSpPr>
          <p:nvPr/>
        </p:nvSpPr>
        <p:spPr bwMode="auto">
          <a:xfrm>
            <a:off x="7659649" y="1328166"/>
            <a:ext cx="3028990" cy="1596602"/>
          </a:xfrm>
          <a:prstGeom prst="rect">
            <a:avLst/>
          </a:prstGeom>
          <a:noFill/>
          <a:ln w="9525">
            <a:noFill/>
            <a:miter lim="800000"/>
            <a:headEnd/>
            <a:tailEnd/>
          </a:ln>
        </p:spPr>
        <p:txBody>
          <a:bodyPr lIns="104185" tIns="52091" rIns="104185" bIns="52091"/>
          <a:lstStyle/>
          <a:p>
            <a:pPr marL="264075" indent="-264075" defTabSz="260458">
              <a:spcBef>
                <a:spcPct val="35000"/>
              </a:spcBef>
              <a:buClr>
                <a:srgbClr val="F47D20"/>
              </a:buClr>
              <a:buSzPct val="121000"/>
            </a:pPr>
            <a:r>
              <a:rPr lang="en-US" sz="1800" b="1" dirty="0">
                <a:solidFill>
                  <a:srgbClr val="25567F"/>
                </a:solidFill>
                <a:latin typeface="+mn-lt"/>
                <a:cs typeface="Times New Roman" pitchFamily="18" charset="0"/>
              </a:rPr>
              <a:t>Interdependent</a:t>
            </a:r>
          </a:p>
          <a:p>
            <a:pPr marL="264108" indent="-264108" defTabSz="260491">
              <a:lnSpc>
                <a:spcPct val="110000"/>
              </a:lnSpc>
              <a:spcBef>
                <a:spcPts val="600"/>
              </a:spcBef>
              <a:buClr>
                <a:srgbClr val="F99837"/>
              </a:buClr>
              <a:buSzPct val="129000"/>
              <a:buFont typeface="Wingdings" pitchFamily="2" charset="2"/>
              <a:buChar char="§"/>
              <a:defRPr/>
            </a:pPr>
            <a:r>
              <a:rPr lang="en-US" sz="1600" kern="0" dirty="0" smtClean="0">
                <a:solidFill>
                  <a:srgbClr val="25567F"/>
                </a:solidFill>
                <a:latin typeface="+mn-lt"/>
              </a:rPr>
              <a:t>Place great importance on group harmony and cooperation</a:t>
            </a:r>
          </a:p>
          <a:p>
            <a:pPr marL="264108" indent="-264108" defTabSz="260491">
              <a:lnSpc>
                <a:spcPct val="110000"/>
              </a:lnSpc>
              <a:spcBef>
                <a:spcPts val="600"/>
              </a:spcBef>
              <a:buClr>
                <a:srgbClr val="F99837"/>
              </a:buClr>
              <a:buSzPct val="129000"/>
              <a:buFont typeface="Wingdings" pitchFamily="2" charset="2"/>
              <a:buChar char="§"/>
              <a:defRPr/>
            </a:pPr>
            <a:r>
              <a:rPr lang="en-US" sz="1600" kern="0" dirty="0" smtClean="0">
                <a:solidFill>
                  <a:srgbClr val="25567F"/>
                </a:solidFill>
                <a:latin typeface="+mn-lt"/>
              </a:rPr>
              <a:t>Derive identity from group affiliation</a:t>
            </a:r>
          </a:p>
          <a:p>
            <a:pPr marL="264108" indent="-264108" defTabSz="260491">
              <a:lnSpc>
                <a:spcPct val="110000"/>
              </a:lnSpc>
              <a:spcBef>
                <a:spcPts val="600"/>
              </a:spcBef>
              <a:buClr>
                <a:srgbClr val="F99837"/>
              </a:buClr>
              <a:buSzPct val="129000"/>
              <a:buFont typeface="Wingdings" pitchFamily="2" charset="2"/>
              <a:buChar char="§"/>
              <a:defRPr/>
            </a:pPr>
            <a:r>
              <a:rPr lang="en-US" sz="1600" kern="0" dirty="0" smtClean="0">
                <a:solidFill>
                  <a:srgbClr val="25567F"/>
                </a:solidFill>
                <a:latin typeface="+mn-lt"/>
              </a:rPr>
              <a:t>Feel a sense of duty, obligation, and loyalty to ascribed groups</a:t>
            </a:r>
          </a:p>
        </p:txBody>
      </p:sp>
      <p:sp>
        <p:nvSpPr>
          <p:cNvPr id="7" name="Rectangle 23"/>
          <p:cNvSpPr>
            <a:spLocks noChangeArrowheads="1"/>
          </p:cNvSpPr>
          <p:nvPr/>
        </p:nvSpPr>
        <p:spPr bwMode="auto">
          <a:xfrm>
            <a:off x="148574" y="4369373"/>
            <a:ext cx="2833545" cy="2134054"/>
          </a:xfrm>
          <a:prstGeom prst="rect">
            <a:avLst/>
          </a:prstGeom>
          <a:noFill/>
          <a:ln w="9525">
            <a:noFill/>
            <a:miter lim="800000"/>
            <a:headEnd/>
            <a:tailEnd/>
          </a:ln>
        </p:spPr>
        <p:txBody>
          <a:bodyPr lIns="104185" tIns="52091" rIns="104185" bIns="52091"/>
          <a:lstStyle/>
          <a:p>
            <a:pPr marL="264075" indent="-264075" defTabSz="260458">
              <a:spcBef>
                <a:spcPct val="35000"/>
              </a:spcBef>
              <a:buClr>
                <a:srgbClr val="F47D20"/>
              </a:buClr>
              <a:buSzPct val="125000"/>
            </a:pPr>
            <a:r>
              <a:rPr lang="en-US" sz="1800" b="1" dirty="0">
                <a:solidFill>
                  <a:srgbClr val="25567F"/>
                </a:solidFill>
                <a:latin typeface="+mn-lt"/>
                <a:cs typeface="Times New Roman" pitchFamily="18" charset="0"/>
              </a:rPr>
              <a:t>Egalitarianism</a:t>
            </a:r>
          </a:p>
          <a:p>
            <a:pPr marL="264108" indent="-264108" defTabSz="260491">
              <a:spcBef>
                <a:spcPts val="600"/>
              </a:spcBef>
              <a:buClr>
                <a:srgbClr val="F99837"/>
              </a:buClr>
              <a:buSzPct val="129000"/>
              <a:buFont typeface="Wingdings" pitchFamily="2" charset="2"/>
              <a:buChar char="§"/>
              <a:defRPr/>
            </a:pPr>
            <a:r>
              <a:rPr lang="en-US" sz="1600" kern="0" dirty="0" smtClean="0">
                <a:solidFill>
                  <a:srgbClr val="25567F"/>
                </a:solidFill>
                <a:latin typeface="+mn-lt"/>
              </a:rPr>
              <a:t>Be comfortable challenging the views of superiors</a:t>
            </a:r>
          </a:p>
          <a:p>
            <a:pPr marL="264108" indent="-264108" defTabSz="260491">
              <a:spcBef>
                <a:spcPts val="600"/>
              </a:spcBef>
              <a:buClr>
                <a:srgbClr val="F99837"/>
              </a:buClr>
              <a:buSzPct val="129000"/>
              <a:buFont typeface="Wingdings" pitchFamily="2" charset="2"/>
              <a:buChar char="§"/>
              <a:defRPr/>
            </a:pPr>
            <a:r>
              <a:rPr lang="en-US" sz="1600" kern="0" dirty="0" smtClean="0">
                <a:solidFill>
                  <a:srgbClr val="25567F"/>
                </a:solidFill>
                <a:latin typeface="+mn-lt"/>
              </a:rPr>
              <a:t>Be flexible about roles</a:t>
            </a:r>
          </a:p>
          <a:p>
            <a:pPr marL="264108" indent="-264108" defTabSz="260491">
              <a:spcBef>
                <a:spcPts val="600"/>
              </a:spcBef>
              <a:buClr>
                <a:srgbClr val="F99837"/>
              </a:buClr>
              <a:buSzPct val="129000"/>
              <a:buFont typeface="Wingdings" pitchFamily="2" charset="2"/>
              <a:buChar char="§"/>
              <a:defRPr/>
            </a:pPr>
            <a:r>
              <a:rPr lang="en-US" sz="1600" kern="0" dirty="0" smtClean="0">
                <a:solidFill>
                  <a:srgbClr val="25567F"/>
                </a:solidFill>
                <a:latin typeface="+mn-lt"/>
              </a:rPr>
              <a:t>Treat everyone much the same</a:t>
            </a:r>
          </a:p>
          <a:p>
            <a:pPr marL="264108" indent="-264108" defTabSz="260491">
              <a:spcBef>
                <a:spcPts val="600"/>
              </a:spcBef>
              <a:buClr>
                <a:srgbClr val="F99837"/>
              </a:buClr>
              <a:buSzPct val="129000"/>
              <a:buFont typeface="Wingdings" pitchFamily="2" charset="2"/>
              <a:buChar char="§"/>
              <a:defRPr/>
            </a:pPr>
            <a:r>
              <a:rPr lang="en-US" sz="1600" kern="0" dirty="0" smtClean="0">
                <a:solidFill>
                  <a:srgbClr val="25567F"/>
                </a:solidFill>
                <a:latin typeface="+mn-lt"/>
              </a:rPr>
              <a:t>Assume power and authority should be shared broadly among a group</a:t>
            </a:r>
          </a:p>
        </p:txBody>
      </p:sp>
      <p:sp>
        <p:nvSpPr>
          <p:cNvPr id="8" name="Rectangle 24"/>
          <p:cNvSpPr>
            <a:spLocks noChangeArrowheads="1"/>
          </p:cNvSpPr>
          <p:nvPr/>
        </p:nvSpPr>
        <p:spPr bwMode="auto">
          <a:xfrm>
            <a:off x="7630319" y="4396921"/>
            <a:ext cx="3058319" cy="2093789"/>
          </a:xfrm>
          <a:prstGeom prst="rect">
            <a:avLst/>
          </a:prstGeom>
          <a:noFill/>
          <a:ln w="9525">
            <a:noFill/>
            <a:miter lim="800000"/>
            <a:headEnd/>
            <a:tailEnd/>
          </a:ln>
        </p:spPr>
        <p:txBody>
          <a:bodyPr lIns="104185" tIns="52091" rIns="104185" bIns="52091"/>
          <a:lstStyle/>
          <a:p>
            <a:pPr marL="264075" indent="-264075" defTabSz="260458">
              <a:spcBef>
                <a:spcPct val="35000"/>
              </a:spcBef>
              <a:buClr>
                <a:srgbClr val="F47D20"/>
              </a:buClr>
              <a:buSzPct val="129000"/>
            </a:pPr>
            <a:r>
              <a:rPr lang="en-US" sz="1800" b="1" dirty="0">
                <a:solidFill>
                  <a:srgbClr val="25567F"/>
                </a:solidFill>
                <a:latin typeface="+mn-lt"/>
                <a:cs typeface="Times New Roman" pitchFamily="18" charset="0"/>
              </a:rPr>
              <a:t>Status</a:t>
            </a:r>
          </a:p>
          <a:p>
            <a:pPr marL="264108" indent="-264108" defTabSz="260491">
              <a:spcBef>
                <a:spcPts val="600"/>
              </a:spcBef>
              <a:buClr>
                <a:srgbClr val="F99837"/>
              </a:buClr>
              <a:buSzPct val="129000"/>
              <a:buFont typeface="Wingdings" pitchFamily="2" charset="2"/>
              <a:buChar char="§"/>
              <a:defRPr/>
            </a:pPr>
            <a:r>
              <a:rPr lang="en-US" sz="1600" kern="0" dirty="0" smtClean="0">
                <a:solidFill>
                  <a:srgbClr val="25567F"/>
                </a:solidFill>
                <a:latin typeface="+mn-lt"/>
              </a:rPr>
              <a:t>Prefer not to challenge those above them</a:t>
            </a:r>
          </a:p>
          <a:p>
            <a:pPr marL="264108" indent="-264108" defTabSz="260491">
              <a:spcBef>
                <a:spcPts val="600"/>
              </a:spcBef>
              <a:buClr>
                <a:srgbClr val="F99837"/>
              </a:buClr>
              <a:buSzPct val="129000"/>
              <a:buFont typeface="Wingdings" pitchFamily="2" charset="2"/>
              <a:buChar char="§"/>
              <a:defRPr/>
            </a:pPr>
            <a:r>
              <a:rPr lang="en-US" sz="1600" kern="0" dirty="0" smtClean="0">
                <a:solidFill>
                  <a:srgbClr val="25567F"/>
                </a:solidFill>
                <a:latin typeface="+mn-lt"/>
              </a:rPr>
              <a:t>Be deferential to superiors</a:t>
            </a:r>
          </a:p>
          <a:p>
            <a:pPr marL="264108" indent="-264108" defTabSz="260491">
              <a:spcBef>
                <a:spcPts val="600"/>
              </a:spcBef>
              <a:buClr>
                <a:srgbClr val="F99837"/>
              </a:buClr>
              <a:buSzPct val="129000"/>
              <a:buFont typeface="Wingdings" pitchFamily="2" charset="2"/>
              <a:buChar char="§"/>
              <a:defRPr/>
            </a:pPr>
            <a:r>
              <a:rPr lang="en-US" sz="1600" kern="0" dirty="0" smtClean="0">
                <a:solidFill>
                  <a:srgbClr val="25567F"/>
                </a:solidFill>
                <a:latin typeface="+mn-lt"/>
              </a:rPr>
              <a:t>Adapt behavior depending on relative status</a:t>
            </a:r>
          </a:p>
          <a:p>
            <a:pPr marL="264108" indent="-264108" defTabSz="260491">
              <a:spcBef>
                <a:spcPts val="600"/>
              </a:spcBef>
              <a:buClr>
                <a:srgbClr val="F99837"/>
              </a:buClr>
              <a:buSzPct val="129000"/>
              <a:buFont typeface="Wingdings" pitchFamily="2" charset="2"/>
              <a:buChar char="§"/>
              <a:defRPr/>
            </a:pPr>
            <a:r>
              <a:rPr lang="en-US" sz="1600" kern="0" dirty="0" smtClean="0">
                <a:solidFill>
                  <a:srgbClr val="25567F"/>
                </a:solidFill>
                <a:latin typeface="+mn-lt"/>
              </a:rPr>
              <a:t>Assume power and authority should be reserved for a few members of a group</a:t>
            </a:r>
          </a:p>
        </p:txBody>
      </p:sp>
      <p:pic>
        <p:nvPicPr>
          <p:cNvPr id="9" name="Picture 8" descr="APG_Egalitarianism_4Creversed.jpg"/>
          <p:cNvPicPr>
            <a:picLocks noChangeAspect="1"/>
          </p:cNvPicPr>
          <p:nvPr/>
        </p:nvPicPr>
        <p:blipFill>
          <a:blip r:embed="rId3" cstate="print"/>
          <a:srcRect t="17489" b="12336"/>
          <a:stretch>
            <a:fillRect/>
          </a:stretch>
        </p:blipFill>
        <p:spPr>
          <a:xfrm>
            <a:off x="2982119" y="4674173"/>
            <a:ext cx="4632960" cy="2438400"/>
          </a:xfrm>
          <a:prstGeom prst="rect">
            <a:avLst/>
          </a:prstGeom>
          <a:noFill/>
          <a:ln>
            <a:noFill/>
          </a:ln>
        </p:spPr>
      </p:pic>
      <p:pic>
        <p:nvPicPr>
          <p:cNvPr id="10" name="Picture 9" descr="APG_IndepInterdep_4Creversed.jpg"/>
          <p:cNvPicPr>
            <a:picLocks noChangeAspect="1"/>
          </p:cNvPicPr>
          <p:nvPr/>
        </p:nvPicPr>
        <p:blipFill>
          <a:blip r:embed="rId4" cstate="print"/>
          <a:srcRect t="16667" b="13158"/>
          <a:stretch>
            <a:fillRect/>
          </a:stretch>
        </p:blipFill>
        <p:spPr>
          <a:xfrm>
            <a:off x="2982119" y="1400175"/>
            <a:ext cx="4632960" cy="2438400"/>
          </a:xfrm>
          <a:prstGeom prst="rect">
            <a:avLst/>
          </a:prstGeom>
          <a:noFill/>
          <a:ln>
            <a:noFill/>
          </a:ln>
        </p:spPr>
      </p:pic>
      <p:sp>
        <p:nvSpPr>
          <p:cNvPr id="11" name="AutoShape 17"/>
          <p:cNvSpPr>
            <a:spLocks noChangeArrowheads="1"/>
          </p:cNvSpPr>
          <p:nvPr/>
        </p:nvSpPr>
        <p:spPr bwMode="auto">
          <a:xfrm>
            <a:off x="712577" y="923925"/>
            <a:ext cx="9248641" cy="264350"/>
          </a:xfrm>
          <a:prstGeom prst="leftRightArrow">
            <a:avLst>
              <a:gd name="adj1" fmla="val 50000"/>
              <a:gd name="adj2" fmla="val 212862"/>
            </a:avLst>
          </a:prstGeom>
          <a:solidFill>
            <a:srgbClr val="A0D0E4"/>
          </a:solidFill>
          <a:ln w="9525">
            <a:noFill/>
            <a:miter lim="800000"/>
            <a:headEnd/>
            <a:tailEnd/>
          </a:ln>
        </p:spPr>
        <p:txBody>
          <a:bodyPr wrap="none" lIns="104185" tIns="52091" rIns="104185" bIns="52091" anchor="ctr"/>
          <a:lstStyle/>
          <a:p>
            <a:pPr algn="l">
              <a:lnSpc>
                <a:spcPct val="90000"/>
              </a:lnSpc>
              <a:spcBef>
                <a:spcPct val="20000"/>
              </a:spcBef>
              <a:buClr>
                <a:schemeClr val="hlink"/>
              </a:buClr>
              <a:buSzPct val="115000"/>
              <a:buFont typeface="Arial" charset="0"/>
              <a:buChar char="–"/>
            </a:pPr>
            <a:endParaRPr lang="da-DK" sz="2300" dirty="0">
              <a:latin typeface="Verdana" pitchFamily="34" charset="0"/>
              <a:cs typeface="Times New Roman" pitchFamily="18" charset="0"/>
            </a:endParaRPr>
          </a:p>
        </p:txBody>
      </p:sp>
      <p:sp>
        <p:nvSpPr>
          <p:cNvPr id="12" name="AutoShape 20"/>
          <p:cNvSpPr>
            <a:spLocks noChangeArrowheads="1"/>
          </p:cNvSpPr>
          <p:nvPr/>
        </p:nvSpPr>
        <p:spPr bwMode="auto">
          <a:xfrm>
            <a:off x="712577" y="4010025"/>
            <a:ext cx="9248641" cy="264350"/>
          </a:xfrm>
          <a:prstGeom prst="leftRightArrow">
            <a:avLst>
              <a:gd name="adj1" fmla="val 50000"/>
              <a:gd name="adj2" fmla="val 212862"/>
            </a:avLst>
          </a:prstGeom>
          <a:solidFill>
            <a:srgbClr val="A0D0E4"/>
          </a:solidFill>
          <a:ln w="9525">
            <a:noFill/>
            <a:miter lim="800000"/>
            <a:headEnd/>
            <a:tailEnd/>
          </a:ln>
        </p:spPr>
        <p:txBody>
          <a:bodyPr wrap="none" lIns="104185" tIns="52091" rIns="104185" bIns="52091" anchor="ctr"/>
          <a:lstStyle/>
          <a:p>
            <a:pPr algn="l">
              <a:lnSpc>
                <a:spcPct val="90000"/>
              </a:lnSpc>
              <a:spcBef>
                <a:spcPct val="20000"/>
              </a:spcBef>
              <a:buClr>
                <a:schemeClr val="hlink"/>
              </a:buClr>
              <a:buSzPct val="115000"/>
              <a:buFont typeface="Arial" charset="0"/>
              <a:buChar char="–"/>
            </a:pPr>
            <a:endParaRPr lang="da-DK" sz="2300" dirty="0">
              <a:latin typeface="Verdana" pitchFamily="34" charset="0"/>
              <a:cs typeface="Times New Roman" pitchFamily="18" charset="0"/>
            </a:endParaRPr>
          </a:p>
        </p:txBody>
      </p:sp>
      <p:sp>
        <p:nvSpPr>
          <p:cNvPr id="13" name="TextBox 12"/>
          <p:cNvSpPr txBox="1"/>
          <p:nvPr/>
        </p:nvSpPr>
        <p:spPr>
          <a:xfrm>
            <a:off x="3439319" y="1142226"/>
            <a:ext cx="3810000" cy="307777"/>
          </a:xfrm>
          <a:prstGeom prst="rect">
            <a:avLst/>
          </a:prstGeom>
          <a:noFill/>
        </p:spPr>
        <p:txBody>
          <a:bodyPr wrap="square" rtlCol="0">
            <a:spAutoFit/>
          </a:bodyPr>
          <a:lstStyle/>
          <a:p>
            <a:pPr algn="ctr"/>
            <a:r>
              <a:rPr lang="en-US" sz="1400" b="1" i="1" dirty="0" smtClean="0"/>
              <a:t>How do I derive my identity?</a:t>
            </a:r>
            <a:endParaRPr lang="en-US" sz="1400" b="1" i="1" dirty="0"/>
          </a:p>
        </p:txBody>
      </p:sp>
      <p:sp>
        <p:nvSpPr>
          <p:cNvPr id="14" name="TextBox 13"/>
          <p:cNvSpPr txBox="1"/>
          <p:nvPr/>
        </p:nvSpPr>
        <p:spPr>
          <a:xfrm>
            <a:off x="3020219" y="4197548"/>
            <a:ext cx="4648200" cy="523220"/>
          </a:xfrm>
          <a:prstGeom prst="rect">
            <a:avLst/>
          </a:prstGeom>
          <a:noFill/>
        </p:spPr>
        <p:txBody>
          <a:bodyPr wrap="square" rtlCol="0">
            <a:spAutoFit/>
          </a:bodyPr>
          <a:lstStyle/>
          <a:p>
            <a:pPr algn="ctr"/>
            <a:r>
              <a:rPr lang="en-US" sz="1400" b="1" i="1" dirty="0" smtClean="0"/>
              <a:t>What is my preference for how my group should be structured and power should be distributed?</a:t>
            </a:r>
            <a:endParaRPr lang="en-US" sz="1400" b="1"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Dimensions of Culture</a:t>
            </a:r>
            <a:endParaRPr lang="en-US" dirty="0"/>
          </a:p>
        </p:txBody>
      </p:sp>
      <p:pic>
        <p:nvPicPr>
          <p:cNvPr id="4" name="Picture 3" descr="APG_DirectIndirect_4Creversed.jpg"/>
          <p:cNvPicPr>
            <a:picLocks noChangeAspect="1"/>
          </p:cNvPicPr>
          <p:nvPr/>
        </p:nvPicPr>
        <p:blipFill>
          <a:blip r:embed="rId3" cstate="print"/>
          <a:srcRect t="16322"/>
          <a:stretch>
            <a:fillRect/>
          </a:stretch>
        </p:blipFill>
        <p:spPr>
          <a:xfrm>
            <a:off x="3040063" y="4467225"/>
            <a:ext cx="4568361" cy="2867025"/>
          </a:xfrm>
          <a:prstGeom prst="rect">
            <a:avLst/>
          </a:prstGeom>
        </p:spPr>
      </p:pic>
      <p:pic>
        <p:nvPicPr>
          <p:cNvPr id="5" name="Picture 4" descr="APG_RiskRestraint_4Creversed.jpg"/>
          <p:cNvPicPr>
            <a:picLocks/>
          </p:cNvPicPr>
          <p:nvPr/>
        </p:nvPicPr>
        <p:blipFill>
          <a:blip r:embed="rId4" cstate="print"/>
          <a:srcRect t="16022"/>
          <a:stretch>
            <a:fillRect/>
          </a:stretch>
        </p:blipFill>
        <p:spPr>
          <a:xfrm>
            <a:off x="3040063" y="1530821"/>
            <a:ext cx="4564000" cy="2781672"/>
          </a:xfrm>
          <a:prstGeom prst="rect">
            <a:avLst/>
          </a:prstGeom>
        </p:spPr>
      </p:pic>
      <p:sp>
        <p:nvSpPr>
          <p:cNvPr id="6" name="AutoShape 2"/>
          <p:cNvSpPr>
            <a:spLocks noChangeArrowheads="1"/>
          </p:cNvSpPr>
          <p:nvPr/>
        </p:nvSpPr>
        <p:spPr bwMode="auto">
          <a:xfrm>
            <a:off x="807815" y="981075"/>
            <a:ext cx="9248641" cy="264350"/>
          </a:xfrm>
          <a:prstGeom prst="leftRightArrow">
            <a:avLst>
              <a:gd name="adj1" fmla="val 50000"/>
              <a:gd name="adj2" fmla="val 212862"/>
            </a:avLst>
          </a:prstGeom>
          <a:solidFill>
            <a:schemeClr val="accent1"/>
          </a:solidFill>
          <a:ln w="9525">
            <a:noFill/>
            <a:miter lim="800000"/>
            <a:headEnd/>
            <a:tailEnd/>
          </a:ln>
        </p:spPr>
        <p:txBody>
          <a:bodyPr wrap="none" lIns="104197" tIns="52098" rIns="104197" bIns="52098" anchor="ctr"/>
          <a:lstStyle/>
          <a:p>
            <a:pPr algn="l">
              <a:lnSpc>
                <a:spcPct val="90000"/>
              </a:lnSpc>
              <a:spcBef>
                <a:spcPct val="20000"/>
              </a:spcBef>
              <a:buClr>
                <a:schemeClr val="hlink"/>
              </a:buClr>
              <a:buSzPct val="115000"/>
              <a:buFont typeface="Arial" charset="0"/>
              <a:buChar char="–"/>
            </a:pPr>
            <a:endParaRPr lang="da-DK" sz="2300" dirty="0">
              <a:latin typeface="Verdana" pitchFamily="34" charset="0"/>
              <a:cs typeface="Times New Roman" pitchFamily="18" charset="0"/>
            </a:endParaRPr>
          </a:p>
        </p:txBody>
      </p:sp>
      <p:sp>
        <p:nvSpPr>
          <p:cNvPr id="7" name="AutoShape 4"/>
          <p:cNvSpPr>
            <a:spLocks noChangeArrowheads="1"/>
          </p:cNvSpPr>
          <p:nvPr/>
        </p:nvSpPr>
        <p:spPr bwMode="auto">
          <a:xfrm>
            <a:off x="663799" y="3840857"/>
            <a:ext cx="9248641" cy="264350"/>
          </a:xfrm>
          <a:prstGeom prst="leftRightArrow">
            <a:avLst>
              <a:gd name="adj1" fmla="val 50000"/>
              <a:gd name="adj2" fmla="val 212862"/>
            </a:avLst>
          </a:prstGeom>
          <a:solidFill>
            <a:schemeClr val="accent1"/>
          </a:solidFill>
          <a:ln w="9525">
            <a:noFill/>
            <a:miter lim="800000"/>
            <a:headEnd/>
            <a:tailEnd/>
          </a:ln>
        </p:spPr>
        <p:txBody>
          <a:bodyPr wrap="none" lIns="104197" tIns="52098" rIns="104197" bIns="52098" anchor="ctr"/>
          <a:lstStyle/>
          <a:p>
            <a:pPr algn="l">
              <a:lnSpc>
                <a:spcPct val="90000"/>
              </a:lnSpc>
              <a:spcBef>
                <a:spcPct val="20000"/>
              </a:spcBef>
              <a:buClr>
                <a:schemeClr val="hlink"/>
              </a:buClr>
              <a:buSzPct val="115000"/>
              <a:buFont typeface="Arial" charset="0"/>
              <a:buChar char="–"/>
            </a:pPr>
            <a:endParaRPr lang="da-DK" sz="2300" dirty="0">
              <a:latin typeface="Verdana" pitchFamily="34" charset="0"/>
              <a:cs typeface="Times New Roman" pitchFamily="18" charset="0"/>
            </a:endParaRPr>
          </a:p>
        </p:txBody>
      </p:sp>
      <p:sp>
        <p:nvSpPr>
          <p:cNvPr id="8" name="Rectangle 5"/>
          <p:cNvSpPr txBox="1">
            <a:spLocks noChangeArrowheads="1"/>
          </p:cNvSpPr>
          <p:nvPr/>
        </p:nvSpPr>
        <p:spPr bwMode="auto">
          <a:xfrm>
            <a:off x="162719" y="1408931"/>
            <a:ext cx="2606352" cy="2217518"/>
          </a:xfrm>
          <a:prstGeom prst="rect">
            <a:avLst/>
          </a:prstGeom>
          <a:noFill/>
          <a:ln w="9525">
            <a:noFill/>
            <a:miter lim="800000"/>
            <a:headEnd/>
            <a:tailEnd/>
          </a:ln>
        </p:spPr>
        <p:txBody>
          <a:bodyPr vert="horz" wrap="square" lIns="14472" tIns="14472" rIns="14472" bIns="14472" numCol="1" anchor="t" anchorCtr="0" compatLnSpc="1">
            <a:prstTxWarp prst="textNoShape">
              <a:avLst/>
            </a:prstTxWarp>
            <a:spAutoFit/>
          </a:bodyPr>
          <a:lstStyle/>
          <a:p>
            <a:pPr marL="264108" marR="0" lvl="0" indent="-264108" algn="l" defTabSz="260491" rtl="0" eaLnBrk="1" fontAlgn="base" latinLnBrk="0" hangingPunct="1">
              <a:lnSpc>
                <a:spcPct val="110000"/>
              </a:lnSpc>
              <a:spcBef>
                <a:spcPct val="35000"/>
              </a:spcBef>
              <a:spcAft>
                <a:spcPct val="0"/>
              </a:spcAft>
              <a:buClr>
                <a:srgbClr val="F99837"/>
              </a:buClr>
              <a:buSzTx/>
              <a:buFont typeface="Wingdings" pitchFamily="2" charset="2"/>
              <a:buNone/>
              <a:tabLst/>
              <a:defRPr/>
            </a:pPr>
            <a:r>
              <a:rPr kumimoji="0" lang="en-US" sz="1800" b="1" i="0" u="none" strike="noStrike" kern="0" cap="none" spc="0" normalizeH="0" baseline="0" noProof="0" dirty="0" smtClean="0">
                <a:ln>
                  <a:noFill/>
                </a:ln>
                <a:solidFill>
                  <a:srgbClr val="25567F"/>
                </a:solidFill>
                <a:effectLst/>
                <a:uLnTx/>
                <a:uFillTx/>
                <a:latin typeface="+mn-lt"/>
                <a:ea typeface="+mn-ea"/>
                <a:cs typeface="+mn-cs"/>
              </a:rPr>
              <a:t>Risk</a:t>
            </a:r>
          </a:p>
          <a:p>
            <a:pPr marL="264108" lvl="0" indent="-264108" defTabSz="260491">
              <a:lnSpc>
                <a:spcPct val="110000"/>
              </a:lnSpc>
              <a:spcBef>
                <a:spcPts val="600"/>
              </a:spcBef>
              <a:buClr>
                <a:srgbClr val="F99837"/>
              </a:buClr>
              <a:buFont typeface="Wingdings" pitchFamily="2" charset="2"/>
              <a:buChar char="§"/>
              <a:defRPr/>
            </a:pPr>
            <a:r>
              <a:rPr lang="en-US" sz="1600" kern="0" dirty="0" smtClean="0">
                <a:solidFill>
                  <a:srgbClr val="25567F"/>
                </a:solidFill>
                <a:latin typeface="+mn-lt"/>
              </a:rPr>
              <a:t>Prefer rapid decision-making and quick results</a:t>
            </a:r>
          </a:p>
          <a:p>
            <a:pPr marL="264108" lvl="0" indent="-264108" defTabSz="260491">
              <a:lnSpc>
                <a:spcPct val="110000"/>
              </a:lnSpc>
              <a:spcBef>
                <a:spcPts val="600"/>
              </a:spcBef>
              <a:buClr>
                <a:srgbClr val="F99837"/>
              </a:buClr>
              <a:buFont typeface="Wingdings" pitchFamily="2" charset="2"/>
              <a:buChar char="§"/>
              <a:defRPr/>
            </a:pPr>
            <a:r>
              <a:rPr lang="en-US" sz="1600" kern="0" dirty="0" smtClean="0">
                <a:solidFill>
                  <a:srgbClr val="25567F"/>
                </a:solidFill>
                <a:latin typeface="+mn-lt"/>
              </a:rPr>
              <a:t>Place great importance on flexibility and initiative</a:t>
            </a:r>
          </a:p>
          <a:p>
            <a:pPr marL="264108" lvl="0" indent="-264108" defTabSz="260491">
              <a:lnSpc>
                <a:spcPct val="110000"/>
              </a:lnSpc>
              <a:spcBef>
                <a:spcPts val="600"/>
              </a:spcBef>
              <a:buClr>
                <a:srgbClr val="F99837"/>
              </a:buClr>
              <a:buFont typeface="Wingdings" pitchFamily="2" charset="2"/>
              <a:buChar char="§"/>
              <a:defRPr/>
            </a:pPr>
            <a:r>
              <a:rPr lang="en-US" sz="1600" kern="0" dirty="0" smtClean="0">
                <a:solidFill>
                  <a:srgbClr val="25567F"/>
                </a:solidFill>
                <a:latin typeface="+mn-lt"/>
              </a:rPr>
              <a:t>Value speed over thoroughness</a:t>
            </a:r>
          </a:p>
        </p:txBody>
      </p:sp>
      <p:sp>
        <p:nvSpPr>
          <p:cNvPr id="9" name="Rectangle 6"/>
          <p:cNvSpPr>
            <a:spLocks noChangeArrowheads="1"/>
          </p:cNvSpPr>
          <p:nvPr/>
        </p:nvSpPr>
        <p:spPr bwMode="auto">
          <a:xfrm>
            <a:off x="7697342" y="1408931"/>
            <a:ext cx="2896046" cy="2304256"/>
          </a:xfrm>
          <a:prstGeom prst="rect">
            <a:avLst/>
          </a:prstGeom>
          <a:noFill/>
          <a:ln w="9525">
            <a:noFill/>
            <a:miter lim="800000"/>
            <a:headEnd/>
            <a:tailEnd/>
          </a:ln>
        </p:spPr>
        <p:txBody>
          <a:bodyPr lIns="104197" tIns="52098" rIns="104197" bIns="52098"/>
          <a:lstStyle/>
          <a:p>
            <a:pPr marL="264108" indent="-264108" defTabSz="260491">
              <a:spcBef>
                <a:spcPct val="35000"/>
              </a:spcBef>
              <a:buClr>
                <a:srgbClr val="DA6E14"/>
              </a:buClr>
              <a:buSzPct val="125000"/>
            </a:pPr>
            <a:r>
              <a:rPr lang="en-US" sz="1800" b="1" dirty="0" smtClean="0">
                <a:solidFill>
                  <a:srgbClr val="25567F"/>
                </a:solidFill>
                <a:cs typeface="Times New Roman" pitchFamily="18" charset="0"/>
              </a:rPr>
              <a:t>Certainty</a:t>
            </a:r>
            <a:endParaRPr lang="en-US" sz="1800" b="1" dirty="0">
              <a:solidFill>
                <a:srgbClr val="25567F"/>
              </a:solidFill>
              <a:cs typeface="Times New Roman" pitchFamily="18" charset="0"/>
            </a:endParaRPr>
          </a:p>
          <a:p>
            <a:pPr marL="264108" indent="-264108" defTabSz="260491">
              <a:lnSpc>
                <a:spcPct val="110000"/>
              </a:lnSpc>
              <a:spcBef>
                <a:spcPts val="600"/>
              </a:spcBef>
              <a:buClr>
                <a:srgbClr val="F99837"/>
              </a:buClr>
              <a:buSzPct val="125000"/>
              <a:buFont typeface="Wingdings" pitchFamily="2" charset="2"/>
              <a:buChar char="§"/>
              <a:defRPr/>
            </a:pPr>
            <a:r>
              <a:rPr lang="en-US" sz="1600" kern="0" dirty="0" smtClean="0">
                <a:solidFill>
                  <a:srgbClr val="25567F"/>
                </a:solidFill>
                <a:latin typeface="+mn-lt"/>
              </a:rPr>
              <a:t>Spend significant time on background research</a:t>
            </a:r>
          </a:p>
          <a:p>
            <a:pPr marL="264108" indent="-264108" defTabSz="260491">
              <a:lnSpc>
                <a:spcPct val="110000"/>
              </a:lnSpc>
              <a:spcBef>
                <a:spcPts val="600"/>
              </a:spcBef>
              <a:buClr>
                <a:srgbClr val="F99837"/>
              </a:buClr>
              <a:buSzPct val="125000"/>
              <a:buFont typeface="Wingdings" pitchFamily="2" charset="2"/>
              <a:buChar char="§"/>
              <a:defRPr/>
            </a:pPr>
            <a:r>
              <a:rPr lang="en-US" sz="1600" kern="0" dirty="0" smtClean="0">
                <a:solidFill>
                  <a:srgbClr val="25567F"/>
                </a:solidFill>
                <a:latin typeface="+mn-lt"/>
              </a:rPr>
              <a:t>Establish proper procedures before starting a project</a:t>
            </a:r>
          </a:p>
          <a:p>
            <a:pPr marL="264108" indent="-264108" defTabSz="260491">
              <a:lnSpc>
                <a:spcPct val="110000"/>
              </a:lnSpc>
              <a:spcBef>
                <a:spcPts val="600"/>
              </a:spcBef>
              <a:buClr>
                <a:srgbClr val="F99837"/>
              </a:buClr>
              <a:buSzPct val="125000"/>
              <a:buFont typeface="Wingdings" pitchFamily="2" charset="2"/>
              <a:buChar char="§"/>
              <a:defRPr/>
            </a:pPr>
            <a:r>
              <a:rPr lang="en-US" sz="1600" kern="0" dirty="0" smtClean="0">
                <a:solidFill>
                  <a:srgbClr val="25567F"/>
                </a:solidFill>
                <a:latin typeface="+mn-lt"/>
              </a:rPr>
              <a:t>Value thoroughness over speed</a:t>
            </a:r>
          </a:p>
        </p:txBody>
      </p:sp>
      <p:sp>
        <p:nvSpPr>
          <p:cNvPr id="10" name="Rectangle 9"/>
          <p:cNvSpPr>
            <a:spLocks noChangeArrowheads="1"/>
          </p:cNvSpPr>
          <p:nvPr/>
        </p:nvSpPr>
        <p:spPr bwMode="auto">
          <a:xfrm>
            <a:off x="86519" y="4200897"/>
            <a:ext cx="2819400" cy="2520280"/>
          </a:xfrm>
          <a:prstGeom prst="rect">
            <a:avLst/>
          </a:prstGeom>
          <a:noFill/>
          <a:ln w="9525">
            <a:noFill/>
            <a:miter lim="800000"/>
            <a:headEnd/>
            <a:tailEnd/>
          </a:ln>
        </p:spPr>
        <p:txBody>
          <a:bodyPr lIns="104197" tIns="52098" rIns="104197" bIns="52098"/>
          <a:lstStyle/>
          <a:p>
            <a:pPr marL="264108" indent="-264108" defTabSz="260491">
              <a:spcBef>
                <a:spcPct val="35000"/>
              </a:spcBef>
              <a:buClr>
                <a:srgbClr val="D47B1A"/>
              </a:buClr>
              <a:buSzPct val="126000"/>
            </a:pPr>
            <a:r>
              <a:rPr lang="en-US" sz="1800" b="1" dirty="0" smtClean="0">
                <a:solidFill>
                  <a:srgbClr val="25567F"/>
                </a:solidFill>
                <a:cs typeface="Times New Roman" pitchFamily="18" charset="0"/>
              </a:rPr>
              <a:t>Direct</a:t>
            </a:r>
            <a:endParaRPr lang="en-US" sz="1600" b="1" dirty="0" smtClean="0">
              <a:solidFill>
                <a:srgbClr val="25567F"/>
              </a:solidFill>
              <a:cs typeface="Times New Roman" pitchFamily="18" charset="0"/>
            </a:endParaRPr>
          </a:p>
          <a:p>
            <a:pPr marL="264108" indent="-264108" defTabSz="260491">
              <a:lnSpc>
                <a:spcPct val="110000"/>
              </a:lnSpc>
              <a:spcBef>
                <a:spcPts val="600"/>
              </a:spcBef>
              <a:buClr>
                <a:srgbClr val="F99837"/>
              </a:buClr>
              <a:buSzPct val="126000"/>
              <a:buFont typeface="Wingdings" pitchFamily="2" charset="2"/>
              <a:buChar char="§"/>
              <a:defRPr/>
            </a:pPr>
            <a:r>
              <a:rPr lang="en-US" sz="1600" kern="0" dirty="0" smtClean="0">
                <a:solidFill>
                  <a:srgbClr val="25567F"/>
                </a:solidFill>
                <a:latin typeface="+mn-lt"/>
              </a:rPr>
              <a:t>Come to the point quickly</a:t>
            </a:r>
          </a:p>
          <a:p>
            <a:pPr marL="264108" indent="-264108" defTabSz="260491">
              <a:lnSpc>
                <a:spcPct val="110000"/>
              </a:lnSpc>
              <a:spcBef>
                <a:spcPts val="600"/>
              </a:spcBef>
              <a:buClr>
                <a:srgbClr val="F99837"/>
              </a:buClr>
              <a:buSzPct val="126000"/>
              <a:buFont typeface="Wingdings" pitchFamily="2" charset="2"/>
              <a:buChar char="§"/>
              <a:defRPr/>
            </a:pPr>
            <a:r>
              <a:rPr lang="en-US" sz="1600" kern="0" dirty="0" smtClean="0">
                <a:solidFill>
                  <a:srgbClr val="25567F"/>
                </a:solidFill>
                <a:latin typeface="+mn-lt"/>
              </a:rPr>
              <a:t>Be forthright in asking questions in most settings</a:t>
            </a:r>
          </a:p>
          <a:p>
            <a:pPr marL="264108" indent="-264108" defTabSz="260491">
              <a:lnSpc>
                <a:spcPct val="110000"/>
              </a:lnSpc>
              <a:spcBef>
                <a:spcPts val="600"/>
              </a:spcBef>
              <a:buClr>
                <a:srgbClr val="F99837"/>
              </a:buClr>
              <a:buSzPct val="126000"/>
              <a:buFont typeface="Wingdings" pitchFamily="2" charset="2"/>
              <a:buChar char="§"/>
              <a:defRPr/>
            </a:pPr>
            <a:r>
              <a:rPr lang="en-US" sz="1600" kern="0" dirty="0" smtClean="0">
                <a:solidFill>
                  <a:srgbClr val="25567F"/>
                </a:solidFill>
                <a:latin typeface="+mn-lt"/>
              </a:rPr>
              <a:t>Be comfortable making requests, giving direction, or disagreeing with others</a:t>
            </a:r>
          </a:p>
          <a:p>
            <a:pPr marL="264108" indent="-264108" defTabSz="260491">
              <a:lnSpc>
                <a:spcPct val="110000"/>
              </a:lnSpc>
              <a:spcBef>
                <a:spcPts val="600"/>
              </a:spcBef>
              <a:buClr>
                <a:srgbClr val="F99837"/>
              </a:buClr>
              <a:buSzPct val="126000"/>
              <a:buFont typeface="Wingdings" pitchFamily="2" charset="2"/>
              <a:buChar char="§"/>
              <a:defRPr/>
            </a:pPr>
            <a:r>
              <a:rPr lang="en-US" sz="1600" kern="0" dirty="0" smtClean="0">
                <a:solidFill>
                  <a:srgbClr val="25567F"/>
                </a:solidFill>
                <a:latin typeface="+mn-lt"/>
              </a:rPr>
              <a:t>Give negative feedback directly</a:t>
            </a:r>
          </a:p>
        </p:txBody>
      </p:sp>
      <p:sp>
        <p:nvSpPr>
          <p:cNvPr id="11" name="Rectangle 10"/>
          <p:cNvSpPr>
            <a:spLocks noChangeArrowheads="1"/>
          </p:cNvSpPr>
          <p:nvPr/>
        </p:nvSpPr>
        <p:spPr bwMode="auto">
          <a:xfrm>
            <a:off x="7697341" y="4188316"/>
            <a:ext cx="2580928" cy="2604869"/>
          </a:xfrm>
          <a:prstGeom prst="rect">
            <a:avLst/>
          </a:prstGeom>
          <a:noFill/>
          <a:ln w="9525">
            <a:noFill/>
            <a:miter lim="800000"/>
            <a:headEnd/>
            <a:tailEnd/>
          </a:ln>
        </p:spPr>
        <p:txBody>
          <a:bodyPr lIns="104197" tIns="52098" rIns="104197" bIns="52098"/>
          <a:lstStyle/>
          <a:p>
            <a:pPr marL="264108" indent="-264108" defTabSz="260491">
              <a:spcBef>
                <a:spcPct val="35000"/>
              </a:spcBef>
              <a:buClr>
                <a:srgbClr val="D87C16"/>
              </a:buClr>
              <a:buSzPct val="126000"/>
            </a:pPr>
            <a:r>
              <a:rPr lang="en-US" sz="1800" b="1" dirty="0">
                <a:solidFill>
                  <a:srgbClr val="25567F"/>
                </a:solidFill>
                <a:cs typeface="Times New Roman" pitchFamily="18" charset="0"/>
              </a:rPr>
              <a:t>Indirect</a:t>
            </a:r>
            <a:r>
              <a:rPr lang="en-US" sz="1800" dirty="0">
                <a:solidFill>
                  <a:srgbClr val="25567F"/>
                </a:solidFill>
                <a:cs typeface="Times New Roman" pitchFamily="18" charset="0"/>
              </a:rPr>
              <a:t> </a:t>
            </a:r>
          </a:p>
          <a:p>
            <a:pPr marL="264108" indent="-264108" defTabSz="260491">
              <a:lnSpc>
                <a:spcPct val="110000"/>
              </a:lnSpc>
              <a:spcBef>
                <a:spcPts val="600"/>
              </a:spcBef>
              <a:buClr>
                <a:srgbClr val="F99837"/>
              </a:buClr>
              <a:buSzPct val="126000"/>
              <a:buFont typeface="Wingdings" pitchFamily="2" charset="2"/>
              <a:buChar char="§"/>
              <a:defRPr/>
            </a:pPr>
            <a:r>
              <a:rPr lang="en-US" sz="1600" kern="0" dirty="0" smtClean="0">
                <a:solidFill>
                  <a:srgbClr val="25567F"/>
                </a:solidFill>
                <a:latin typeface="+mn-lt"/>
              </a:rPr>
              <a:t>Spend time explaining the context before coming to the point</a:t>
            </a:r>
          </a:p>
          <a:p>
            <a:pPr marL="264108" indent="-264108" defTabSz="260491">
              <a:lnSpc>
                <a:spcPct val="110000"/>
              </a:lnSpc>
              <a:spcBef>
                <a:spcPts val="600"/>
              </a:spcBef>
              <a:buClr>
                <a:srgbClr val="F99837"/>
              </a:buClr>
              <a:buSzPct val="126000"/>
              <a:buFont typeface="Wingdings" pitchFamily="2" charset="2"/>
              <a:buChar char="§"/>
              <a:defRPr/>
            </a:pPr>
            <a:r>
              <a:rPr lang="en-US" sz="1600" kern="0" dirty="0" smtClean="0">
                <a:solidFill>
                  <a:srgbClr val="25567F"/>
                </a:solidFill>
                <a:latin typeface="+mn-lt"/>
              </a:rPr>
              <a:t>Avoid asking questions in public settings</a:t>
            </a:r>
          </a:p>
          <a:p>
            <a:pPr marL="264108" indent="-264108" defTabSz="260491">
              <a:lnSpc>
                <a:spcPct val="110000"/>
              </a:lnSpc>
              <a:spcBef>
                <a:spcPts val="600"/>
              </a:spcBef>
              <a:buClr>
                <a:srgbClr val="F99837"/>
              </a:buClr>
              <a:buSzPct val="126000"/>
              <a:buFont typeface="Wingdings" pitchFamily="2" charset="2"/>
              <a:buChar char="§"/>
              <a:defRPr/>
            </a:pPr>
            <a:r>
              <a:rPr lang="en-US" sz="1600" kern="0" dirty="0" smtClean="0">
                <a:solidFill>
                  <a:srgbClr val="25567F"/>
                </a:solidFill>
                <a:latin typeface="+mn-lt"/>
              </a:rPr>
              <a:t>Express disagreement in subtle ways</a:t>
            </a:r>
          </a:p>
          <a:p>
            <a:pPr marL="264108" indent="-264108" defTabSz="260491">
              <a:lnSpc>
                <a:spcPct val="110000"/>
              </a:lnSpc>
              <a:spcBef>
                <a:spcPts val="600"/>
              </a:spcBef>
              <a:buClr>
                <a:srgbClr val="F99837"/>
              </a:buClr>
              <a:buSzPct val="126000"/>
              <a:buFont typeface="Wingdings" pitchFamily="2" charset="2"/>
              <a:buChar char="§"/>
              <a:defRPr/>
            </a:pPr>
            <a:r>
              <a:rPr lang="en-US" sz="1600" kern="0" dirty="0" smtClean="0">
                <a:solidFill>
                  <a:srgbClr val="25567F"/>
                </a:solidFill>
                <a:latin typeface="+mn-lt"/>
              </a:rPr>
              <a:t>Give negative feedback indirectly</a:t>
            </a:r>
          </a:p>
        </p:txBody>
      </p:sp>
      <p:sp>
        <p:nvSpPr>
          <p:cNvPr id="12" name="TextBox 11"/>
          <p:cNvSpPr txBox="1"/>
          <p:nvPr/>
        </p:nvSpPr>
        <p:spPr>
          <a:xfrm>
            <a:off x="-1970881" y="2790825"/>
            <a:ext cx="1752600" cy="830997"/>
          </a:xfrm>
          <a:prstGeom prst="rect">
            <a:avLst/>
          </a:prstGeom>
          <a:solidFill>
            <a:srgbClr val="F99837"/>
          </a:solidFill>
          <a:ln>
            <a:noFill/>
          </a:ln>
        </p:spPr>
        <p:txBody>
          <a:bodyPr wrap="square" rtlCol="0">
            <a:spAutoFit/>
          </a:bodyPr>
          <a:lstStyle/>
          <a:p>
            <a:r>
              <a:rPr lang="en-US" sz="1600" b="1" dirty="0" smtClean="0">
                <a:solidFill>
                  <a:schemeClr val="bg1"/>
                </a:solidFill>
              </a:rPr>
              <a:t>Do not print – all dimensions together</a:t>
            </a:r>
          </a:p>
        </p:txBody>
      </p:sp>
      <p:sp>
        <p:nvSpPr>
          <p:cNvPr id="13" name="TextBox 12"/>
          <p:cNvSpPr txBox="1"/>
          <p:nvPr/>
        </p:nvSpPr>
        <p:spPr>
          <a:xfrm>
            <a:off x="3439319" y="1142226"/>
            <a:ext cx="3810000" cy="523220"/>
          </a:xfrm>
          <a:prstGeom prst="rect">
            <a:avLst/>
          </a:prstGeom>
          <a:noFill/>
        </p:spPr>
        <p:txBody>
          <a:bodyPr wrap="square" rtlCol="0">
            <a:spAutoFit/>
          </a:bodyPr>
          <a:lstStyle/>
          <a:p>
            <a:pPr algn="ctr"/>
            <a:r>
              <a:rPr lang="en-US" sz="1400" b="1" i="1" dirty="0" smtClean="0"/>
              <a:t>How do I make decision in uncertain or ambiguous situations?</a:t>
            </a:r>
            <a:endParaRPr lang="en-US" sz="1400" b="1" i="1" dirty="0"/>
          </a:p>
        </p:txBody>
      </p:sp>
      <p:sp>
        <p:nvSpPr>
          <p:cNvPr id="14" name="TextBox 13"/>
          <p:cNvSpPr txBox="1"/>
          <p:nvPr/>
        </p:nvSpPr>
        <p:spPr>
          <a:xfrm>
            <a:off x="3439319" y="4029075"/>
            <a:ext cx="3810000" cy="523220"/>
          </a:xfrm>
          <a:prstGeom prst="rect">
            <a:avLst/>
          </a:prstGeom>
          <a:noFill/>
        </p:spPr>
        <p:txBody>
          <a:bodyPr wrap="square" rtlCol="0">
            <a:spAutoFit/>
          </a:bodyPr>
          <a:lstStyle/>
          <a:p>
            <a:pPr algn="ctr"/>
            <a:r>
              <a:rPr lang="en-US" sz="1400" b="1" i="1" dirty="0" smtClean="0"/>
              <a:t>How do I communicate requests, tasks, and feedback?</a:t>
            </a:r>
            <a:endParaRPr lang="en-US" sz="1400" b="1"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Dimensions of Culture</a:t>
            </a:r>
            <a:endParaRPr lang="en-US" dirty="0"/>
          </a:p>
        </p:txBody>
      </p:sp>
      <p:pic>
        <p:nvPicPr>
          <p:cNvPr id="4" name="Picture 3" descr="APG_TaskRelationship_4Creversed.jpg"/>
          <p:cNvPicPr>
            <a:picLocks noChangeAspect="1"/>
          </p:cNvPicPr>
          <p:nvPr/>
        </p:nvPicPr>
        <p:blipFill>
          <a:blip r:embed="rId3" cstate="print"/>
          <a:srcRect t="17287"/>
          <a:stretch>
            <a:fillRect/>
          </a:stretch>
        </p:blipFill>
        <p:spPr>
          <a:xfrm>
            <a:off x="3112071" y="2028825"/>
            <a:ext cx="4416490" cy="2739752"/>
          </a:xfrm>
          <a:prstGeom prst="rect">
            <a:avLst/>
          </a:prstGeom>
        </p:spPr>
      </p:pic>
      <p:sp>
        <p:nvSpPr>
          <p:cNvPr id="5" name="AutoShape 2"/>
          <p:cNvSpPr>
            <a:spLocks noChangeArrowheads="1"/>
          </p:cNvSpPr>
          <p:nvPr/>
        </p:nvSpPr>
        <p:spPr bwMode="auto">
          <a:xfrm>
            <a:off x="879823" y="1190625"/>
            <a:ext cx="9248641" cy="264350"/>
          </a:xfrm>
          <a:prstGeom prst="leftRightArrow">
            <a:avLst>
              <a:gd name="adj1" fmla="val 50000"/>
              <a:gd name="adj2" fmla="val 212862"/>
            </a:avLst>
          </a:prstGeom>
          <a:solidFill>
            <a:schemeClr val="accent1"/>
          </a:solidFill>
          <a:ln w="9525">
            <a:noFill/>
            <a:miter lim="800000"/>
            <a:headEnd/>
            <a:tailEnd/>
          </a:ln>
        </p:spPr>
        <p:txBody>
          <a:bodyPr wrap="none" lIns="104210" tIns="52105" rIns="104210" bIns="52105" anchor="ctr"/>
          <a:lstStyle/>
          <a:p>
            <a:pPr algn="l">
              <a:lnSpc>
                <a:spcPct val="90000"/>
              </a:lnSpc>
              <a:spcBef>
                <a:spcPct val="20000"/>
              </a:spcBef>
              <a:buClr>
                <a:schemeClr val="hlink"/>
              </a:buClr>
              <a:buSzPct val="115000"/>
              <a:buFont typeface="Arial" charset="0"/>
              <a:buChar char="–"/>
            </a:pPr>
            <a:endParaRPr lang="da-DK" sz="2300" dirty="0">
              <a:latin typeface="Verdana" pitchFamily="34" charset="0"/>
              <a:cs typeface="Times New Roman" pitchFamily="18" charset="0"/>
            </a:endParaRPr>
          </a:p>
        </p:txBody>
      </p:sp>
      <p:sp>
        <p:nvSpPr>
          <p:cNvPr id="6" name="Rectangle 10"/>
          <p:cNvSpPr txBox="1">
            <a:spLocks noChangeArrowheads="1"/>
          </p:cNvSpPr>
          <p:nvPr/>
        </p:nvSpPr>
        <p:spPr bwMode="auto">
          <a:xfrm>
            <a:off x="162719" y="1828825"/>
            <a:ext cx="2736304" cy="2808453"/>
          </a:xfrm>
          <a:prstGeom prst="rect">
            <a:avLst/>
          </a:prstGeom>
          <a:noFill/>
          <a:ln w="9525">
            <a:noFill/>
            <a:miter lim="800000"/>
            <a:headEnd/>
            <a:tailEnd/>
          </a:ln>
        </p:spPr>
        <p:txBody>
          <a:bodyPr vert="horz" wrap="square" lIns="14474" tIns="14474" rIns="14474" bIns="14474" numCol="1" anchor="t" anchorCtr="0" compatLnSpc="1">
            <a:prstTxWarp prst="textNoShape">
              <a:avLst/>
            </a:prstTxWarp>
            <a:spAutoFit/>
          </a:bodyPr>
          <a:lstStyle/>
          <a:p>
            <a:pPr marL="264141" marR="0" lvl="0" indent="-264141" algn="l" defTabSz="260523" rtl="0" eaLnBrk="1" fontAlgn="base" latinLnBrk="0" hangingPunct="1">
              <a:lnSpc>
                <a:spcPct val="110000"/>
              </a:lnSpc>
              <a:spcBef>
                <a:spcPct val="35000"/>
              </a:spcBef>
              <a:spcAft>
                <a:spcPct val="0"/>
              </a:spcAft>
              <a:buClr>
                <a:srgbClr val="F99837"/>
              </a:buClr>
              <a:buSzTx/>
              <a:buFont typeface="Wingdings" pitchFamily="2" charset="2"/>
              <a:buNone/>
              <a:tabLst/>
              <a:defRPr/>
            </a:pPr>
            <a:r>
              <a:rPr kumimoji="0" lang="en-US" sz="1800" b="1" i="0" u="none" strike="noStrike" kern="0" cap="none" spc="0" normalizeH="0" baseline="0" noProof="0" dirty="0" smtClean="0">
                <a:ln>
                  <a:noFill/>
                </a:ln>
                <a:solidFill>
                  <a:srgbClr val="25567F"/>
                </a:solidFill>
                <a:effectLst/>
                <a:uLnTx/>
                <a:uFillTx/>
                <a:latin typeface="+mn-lt"/>
                <a:ea typeface="+mn-ea"/>
                <a:cs typeface="+mn-cs"/>
              </a:rPr>
              <a:t>Task </a:t>
            </a:r>
            <a:endParaRPr kumimoji="0" lang="en-US" sz="1600" b="1" i="0" u="none" strike="noStrike" kern="0" cap="none" spc="0" normalizeH="0" baseline="0" noProof="0" dirty="0" smtClean="0">
              <a:ln>
                <a:noFill/>
              </a:ln>
              <a:solidFill>
                <a:srgbClr val="25567F"/>
              </a:solidFill>
              <a:effectLst/>
              <a:uLnTx/>
              <a:uFillTx/>
              <a:latin typeface="+mn-lt"/>
              <a:ea typeface="+mn-ea"/>
              <a:cs typeface="+mn-cs"/>
            </a:endParaRPr>
          </a:p>
          <a:p>
            <a:pPr marL="264108" indent="-264108" defTabSz="260491">
              <a:spcBef>
                <a:spcPts val="600"/>
              </a:spcBef>
              <a:buClr>
                <a:srgbClr val="F99837"/>
              </a:buClr>
              <a:buFont typeface="Wingdings" pitchFamily="2" charset="2"/>
              <a:buChar char="§"/>
              <a:defRPr/>
            </a:pPr>
            <a:r>
              <a:rPr lang="en-US" sz="1600" kern="0" dirty="0" smtClean="0">
                <a:solidFill>
                  <a:srgbClr val="25567F"/>
                </a:solidFill>
                <a:latin typeface="+mn-lt"/>
              </a:rPr>
              <a:t>Place high value on reaching goals and objectives on schedule</a:t>
            </a:r>
          </a:p>
          <a:p>
            <a:pPr marL="264108" indent="-264108" defTabSz="260491">
              <a:spcBef>
                <a:spcPts val="600"/>
              </a:spcBef>
              <a:buClr>
                <a:srgbClr val="F99837"/>
              </a:buClr>
              <a:buFont typeface="Wingdings" pitchFamily="2" charset="2"/>
              <a:buChar char="§"/>
              <a:defRPr/>
            </a:pPr>
            <a:r>
              <a:rPr lang="en-US" sz="1600" kern="0" dirty="0" smtClean="0">
                <a:solidFill>
                  <a:srgbClr val="25567F"/>
                </a:solidFill>
                <a:latin typeface="+mn-lt"/>
              </a:rPr>
              <a:t>Prioritize accomplishing tasks over maintaining relationships</a:t>
            </a:r>
          </a:p>
          <a:p>
            <a:pPr marL="264108" indent="-264108" defTabSz="260491">
              <a:spcBef>
                <a:spcPts val="600"/>
              </a:spcBef>
              <a:buClr>
                <a:srgbClr val="F99837"/>
              </a:buClr>
              <a:buFont typeface="Wingdings" pitchFamily="2" charset="2"/>
              <a:buChar char="§"/>
              <a:defRPr/>
            </a:pPr>
            <a:r>
              <a:rPr lang="en-US" sz="1600" kern="0" dirty="0" smtClean="0">
                <a:solidFill>
                  <a:srgbClr val="25567F"/>
                </a:solidFill>
                <a:latin typeface="+mn-lt"/>
              </a:rPr>
              <a:t>Focus on what people achieve more than who they know</a:t>
            </a:r>
          </a:p>
        </p:txBody>
      </p:sp>
      <p:sp>
        <p:nvSpPr>
          <p:cNvPr id="7" name="Rectangle 11"/>
          <p:cNvSpPr>
            <a:spLocks noChangeArrowheads="1"/>
          </p:cNvSpPr>
          <p:nvPr/>
        </p:nvSpPr>
        <p:spPr bwMode="auto">
          <a:xfrm>
            <a:off x="7573943" y="1876425"/>
            <a:ext cx="2954951" cy="3168352"/>
          </a:xfrm>
          <a:prstGeom prst="rect">
            <a:avLst/>
          </a:prstGeom>
          <a:noFill/>
          <a:ln w="9525">
            <a:noFill/>
            <a:miter lim="800000"/>
            <a:headEnd/>
            <a:tailEnd/>
          </a:ln>
        </p:spPr>
        <p:txBody>
          <a:bodyPr lIns="104210" tIns="52105" rIns="104210" bIns="52105"/>
          <a:lstStyle/>
          <a:p>
            <a:pPr marL="264141" indent="-264141" defTabSz="260523">
              <a:spcBef>
                <a:spcPct val="35000"/>
              </a:spcBef>
              <a:buClr>
                <a:srgbClr val="E06D0E"/>
              </a:buClr>
              <a:buSzPct val="123000"/>
            </a:pPr>
            <a:r>
              <a:rPr lang="en-US" sz="1800" b="1" dirty="0">
                <a:solidFill>
                  <a:srgbClr val="25567F"/>
                </a:solidFill>
                <a:cs typeface="Times New Roman" pitchFamily="18" charset="0"/>
              </a:rPr>
              <a:t>Relationship </a:t>
            </a:r>
          </a:p>
          <a:p>
            <a:pPr marL="264108" indent="-264108" defTabSz="260491">
              <a:lnSpc>
                <a:spcPct val="110000"/>
              </a:lnSpc>
              <a:spcBef>
                <a:spcPts val="600"/>
              </a:spcBef>
              <a:buClr>
                <a:srgbClr val="F99837"/>
              </a:buClr>
              <a:buSzPct val="123000"/>
              <a:buFont typeface="Wingdings" pitchFamily="2" charset="2"/>
              <a:buChar char="§"/>
              <a:defRPr/>
            </a:pPr>
            <a:r>
              <a:rPr lang="en-US" sz="1600" kern="0" dirty="0" smtClean="0">
                <a:solidFill>
                  <a:srgbClr val="25567F"/>
                </a:solidFill>
                <a:latin typeface="+mn-lt"/>
              </a:rPr>
              <a:t>View time building relationships as key to achieving good results</a:t>
            </a:r>
          </a:p>
          <a:p>
            <a:pPr marL="264108" indent="-264108" defTabSz="260491">
              <a:lnSpc>
                <a:spcPct val="110000"/>
              </a:lnSpc>
              <a:spcBef>
                <a:spcPts val="600"/>
              </a:spcBef>
              <a:buClr>
                <a:srgbClr val="F99837"/>
              </a:buClr>
              <a:buSzPct val="123000"/>
              <a:buFont typeface="Wingdings" pitchFamily="2" charset="2"/>
              <a:buChar char="§"/>
              <a:defRPr/>
            </a:pPr>
            <a:r>
              <a:rPr lang="en-US" sz="1600" kern="0" dirty="0" smtClean="0">
                <a:solidFill>
                  <a:srgbClr val="25567F"/>
                </a:solidFill>
                <a:latin typeface="+mn-lt"/>
              </a:rPr>
              <a:t>Prioritize maintaining relationships over accomplishing tasks on time</a:t>
            </a:r>
          </a:p>
          <a:p>
            <a:pPr marL="264108" indent="-264108" defTabSz="260491">
              <a:lnSpc>
                <a:spcPct val="110000"/>
              </a:lnSpc>
              <a:spcBef>
                <a:spcPts val="600"/>
              </a:spcBef>
              <a:buClr>
                <a:srgbClr val="F99837"/>
              </a:buClr>
              <a:buSzPct val="123000"/>
              <a:buFont typeface="Wingdings" pitchFamily="2" charset="2"/>
              <a:buChar char="§"/>
              <a:defRPr/>
            </a:pPr>
            <a:r>
              <a:rPr lang="en-US" sz="1600" kern="0" dirty="0" smtClean="0">
                <a:solidFill>
                  <a:srgbClr val="25567F"/>
                </a:solidFill>
                <a:latin typeface="+mn-lt"/>
              </a:rPr>
              <a:t>Focus on who people know as much as what they themselves can achieve</a:t>
            </a:r>
          </a:p>
        </p:txBody>
      </p:sp>
      <p:sp>
        <p:nvSpPr>
          <p:cNvPr id="8" name="TextBox 7"/>
          <p:cNvSpPr txBox="1"/>
          <p:nvPr/>
        </p:nvSpPr>
        <p:spPr>
          <a:xfrm>
            <a:off x="-1970881" y="2790825"/>
            <a:ext cx="1752600" cy="830997"/>
          </a:xfrm>
          <a:prstGeom prst="rect">
            <a:avLst/>
          </a:prstGeom>
          <a:solidFill>
            <a:srgbClr val="F99837"/>
          </a:solidFill>
          <a:ln>
            <a:noFill/>
          </a:ln>
        </p:spPr>
        <p:txBody>
          <a:bodyPr wrap="square" rtlCol="0">
            <a:spAutoFit/>
          </a:bodyPr>
          <a:lstStyle/>
          <a:p>
            <a:r>
              <a:rPr lang="en-US" sz="1600" b="1" dirty="0" smtClean="0">
                <a:solidFill>
                  <a:schemeClr val="bg1"/>
                </a:solidFill>
              </a:rPr>
              <a:t>Do not print – all dimensions together</a:t>
            </a:r>
          </a:p>
        </p:txBody>
      </p:sp>
      <p:sp>
        <p:nvSpPr>
          <p:cNvPr id="9" name="TextBox 8"/>
          <p:cNvSpPr txBox="1"/>
          <p:nvPr/>
        </p:nvSpPr>
        <p:spPr>
          <a:xfrm>
            <a:off x="3286919" y="1473398"/>
            <a:ext cx="4114800" cy="523220"/>
          </a:xfrm>
          <a:prstGeom prst="rect">
            <a:avLst/>
          </a:prstGeom>
          <a:noFill/>
        </p:spPr>
        <p:txBody>
          <a:bodyPr wrap="square" rtlCol="0">
            <a:spAutoFit/>
          </a:bodyPr>
          <a:lstStyle/>
          <a:p>
            <a:pPr algn="ctr"/>
            <a:r>
              <a:rPr lang="en-US" sz="1400" b="1" i="1" dirty="0" smtClean="0"/>
              <a:t>When working on new projects, do I prefer to address tasks first, or relationships first?</a:t>
            </a:r>
            <a:endParaRPr lang="en-US" sz="1400"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Working Agreements</a:t>
            </a:r>
            <a:endParaRPr lang="en-US" dirty="0"/>
          </a:p>
        </p:txBody>
      </p:sp>
      <p:pic>
        <p:nvPicPr>
          <p:cNvPr id="37" name="Picture 36" descr="iStock_000014727011Small.jpg"/>
          <p:cNvPicPr>
            <a:picLocks noChangeAspect="1"/>
          </p:cNvPicPr>
          <p:nvPr/>
        </p:nvPicPr>
        <p:blipFill>
          <a:blip r:embed="rId2" cstate="print"/>
          <a:srcRect l="19749" t="9231" r="13103" b="12308"/>
          <a:stretch>
            <a:fillRect/>
          </a:stretch>
        </p:blipFill>
        <p:spPr>
          <a:xfrm>
            <a:off x="6878638" y="2943225"/>
            <a:ext cx="3810000" cy="3810000"/>
          </a:xfrm>
          <a:prstGeom prst="rect">
            <a:avLst/>
          </a:prstGeom>
        </p:spPr>
      </p:pic>
      <p:cxnSp>
        <p:nvCxnSpPr>
          <p:cNvPr id="38" name="Straight Connector 37"/>
          <p:cNvCxnSpPr/>
          <p:nvPr/>
        </p:nvCxnSpPr>
        <p:spPr>
          <a:xfrm>
            <a:off x="1134234" y="1876425"/>
            <a:ext cx="0" cy="4267200"/>
          </a:xfrm>
          <a:prstGeom prst="line">
            <a:avLst/>
          </a:prstGeom>
          <a:ln>
            <a:solidFill>
              <a:srgbClr val="0097D0"/>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082675" y="2182813"/>
            <a:ext cx="136525" cy="136525"/>
          </a:xfrm>
          <a:prstGeom prst="ellipse">
            <a:avLst/>
          </a:prstGeom>
          <a:solidFill>
            <a:srgbClr val="0097D0"/>
          </a:solidFill>
          <a:ln w="38100">
            <a:solidFill>
              <a:srgbClr val="0097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97D0"/>
              </a:solidFill>
            </a:endParaRPr>
          </a:p>
        </p:txBody>
      </p:sp>
      <p:sp>
        <p:nvSpPr>
          <p:cNvPr id="40" name="Oval 39"/>
          <p:cNvSpPr/>
          <p:nvPr/>
        </p:nvSpPr>
        <p:spPr>
          <a:xfrm>
            <a:off x="1082675" y="2867025"/>
            <a:ext cx="136525" cy="136525"/>
          </a:xfrm>
          <a:prstGeom prst="ellipse">
            <a:avLst/>
          </a:prstGeom>
          <a:solidFill>
            <a:srgbClr val="0097D0"/>
          </a:solidFill>
          <a:ln w="38100">
            <a:solidFill>
              <a:srgbClr val="0097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97D0"/>
              </a:solidFill>
            </a:endParaRPr>
          </a:p>
        </p:txBody>
      </p:sp>
      <p:sp>
        <p:nvSpPr>
          <p:cNvPr id="41" name="Oval 40"/>
          <p:cNvSpPr/>
          <p:nvPr/>
        </p:nvSpPr>
        <p:spPr>
          <a:xfrm>
            <a:off x="1082675" y="3548757"/>
            <a:ext cx="136525" cy="136525"/>
          </a:xfrm>
          <a:prstGeom prst="ellipse">
            <a:avLst/>
          </a:prstGeom>
          <a:solidFill>
            <a:srgbClr val="0097D0"/>
          </a:solidFill>
          <a:ln w="38100">
            <a:solidFill>
              <a:srgbClr val="0097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97D0"/>
              </a:solidFill>
            </a:endParaRPr>
          </a:p>
        </p:txBody>
      </p:sp>
      <p:sp>
        <p:nvSpPr>
          <p:cNvPr id="42" name="Oval 41"/>
          <p:cNvSpPr/>
          <p:nvPr/>
        </p:nvSpPr>
        <p:spPr>
          <a:xfrm>
            <a:off x="1082675" y="4247527"/>
            <a:ext cx="136525" cy="136525"/>
          </a:xfrm>
          <a:prstGeom prst="ellipse">
            <a:avLst/>
          </a:prstGeom>
          <a:solidFill>
            <a:srgbClr val="0097D0"/>
          </a:solidFill>
          <a:ln w="38100">
            <a:solidFill>
              <a:srgbClr val="0097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97D0"/>
              </a:solidFill>
            </a:endParaRPr>
          </a:p>
        </p:txBody>
      </p:sp>
      <p:sp>
        <p:nvSpPr>
          <p:cNvPr id="43" name="Oval 42"/>
          <p:cNvSpPr/>
          <p:nvPr/>
        </p:nvSpPr>
        <p:spPr>
          <a:xfrm>
            <a:off x="1082675" y="4985877"/>
            <a:ext cx="136525" cy="136525"/>
          </a:xfrm>
          <a:prstGeom prst="ellipse">
            <a:avLst/>
          </a:prstGeom>
          <a:solidFill>
            <a:srgbClr val="0097D0"/>
          </a:solidFill>
          <a:ln w="38100">
            <a:solidFill>
              <a:srgbClr val="0097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97D0"/>
              </a:solidFill>
            </a:endParaRPr>
          </a:p>
        </p:txBody>
      </p:sp>
      <p:sp>
        <p:nvSpPr>
          <p:cNvPr id="44" name="Rectangle 43"/>
          <p:cNvSpPr/>
          <p:nvPr/>
        </p:nvSpPr>
        <p:spPr>
          <a:xfrm>
            <a:off x="1340070" y="2028825"/>
            <a:ext cx="6096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spcBef>
                <a:spcPts val="600"/>
              </a:spcBef>
              <a:spcAft>
                <a:spcPts val="600"/>
              </a:spcAft>
              <a:buClr>
                <a:srgbClr val="FF0000"/>
              </a:buClr>
            </a:pPr>
            <a:r>
              <a:rPr lang="en-US" sz="1800" b="1" dirty="0" smtClean="0">
                <a:solidFill>
                  <a:srgbClr val="0097D0"/>
                </a:solidFill>
              </a:rPr>
              <a:t>No multitasking</a:t>
            </a:r>
            <a:endParaRPr lang="en-US" sz="1800" dirty="0" smtClean="0">
              <a:solidFill>
                <a:srgbClr val="74787C"/>
              </a:solidFill>
            </a:endParaRPr>
          </a:p>
        </p:txBody>
      </p:sp>
      <p:sp>
        <p:nvSpPr>
          <p:cNvPr id="45" name="Rectangle 44"/>
          <p:cNvSpPr/>
          <p:nvPr/>
        </p:nvSpPr>
        <p:spPr>
          <a:xfrm>
            <a:off x="1340070" y="2651565"/>
            <a:ext cx="6096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spcBef>
                <a:spcPts val="600"/>
              </a:spcBef>
              <a:spcAft>
                <a:spcPts val="600"/>
              </a:spcAft>
              <a:buClr>
                <a:srgbClr val="FF0000"/>
              </a:buClr>
            </a:pPr>
            <a:r>
              <a:rPr lang="en-US" sz="1800" b="1" dirty="0" smtClean="0">
                <a:solidFill>
                  <a:srgbClr val="0097D0"/>
                </a:solidFill>
              </a:rPr>
              <a:t>Have a hard copy print-out </a:t>
            </a:r>
            <a:r>
              <a:rPr lang="en-US" sz="1800" dirty="0" smtClean="0">
                <a:solidFill>
                  <a:srgbClr val="74787C"/>
                </a:solidFill>
              </a:rPr>
              <a:t>of your GlobeSmart profile and your handouts</a:t>
            </a:r>
          </a:p>
        </p:txBody>
      </p:sp>
      <p:sp>
        <p:nvSpPr>
          <p:cNvPr id="46" name="Rectangle 45"/>
          <p:cNvSpPr/>
          <p:nvPr/>
        </p:nvSpPr>
        <p:spPr>
          <a:xfrm>
            <a:off x="1340070" y="3337365"/>
            <a:ext cx="6096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spcBef>
                <a:spcPts val="600"/>
              </a:spcBef>
              <a:spcAft>
                <a:spcPts val="600"/>
              </a:spcAft>
              <a:buClr>
                <a:srgbClr val="FF0000"/>
              </a:buClr>
            </a:pPr>
            <a:r>
              <a:rPr lang="en-US" sz="1800" dirty="0" smtClean="0">
                <a:solidFill>
                  <a:srgbClr val="74787C"/>
                </a:solidFill>
              </a:rPr>
              <a:t>Have notepaper nearby to </a:t>
            </a:r>
            <a:r>
              <a:rPr lang="en-US" sz="1800" b="1" dirty="0" smtClean="0">
                <a:solidFill>
                  <a:srgbClr val="0097D0"/>
                </a:solidFill>
              </a:rPr>
              <a:t>write down key </a:t>
            </a:r>
            <a:r>
              <a:rPr lang="en-US" sz="1800" b="1" dirty="0" err="1" smtClean="0">
                <a:solidFill>
                  <a:srgbClr val="0097D0"/>
                </a:solidFill>
              </a:rPr>
              <a:t>learnings</a:t>
            </a:r>
            <a:r>
              <a:rPr lang="en-US" sz="1800" b="1" dirty="0" smtClean="0">
                <a:solidFill>
                  <a:srgbClr val="0097D0"/>
                </a:solidFill>
              </a:rPr>
              <a:t>, instructions from facilitator or action items</a:t>
            </a:r>
          </a:p>
        </p:txBody>
      </p:sp>
      <p:sp>
        <p:nvSpPr>
          <p:cNvPr id="47" name="Rectangle 46"/>
          <p:cNvSpPr/>
          <p:nvPr/>
        </p:nvSpPr>
        <p:spPr>
          <a:xfrm>
            <a:off x="1340070" y="4048423"/>
            <a:ext cx="6096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spcBef>
                <a:spcPts val="600"/>
              </a:spcBef>
              <a:spcAft>
                <a:spcPts val="600"/>
              </a:spcAft>
              <a:buClr>
                <a:srgbClr val="FF0000"/>
              </a:buClr>
            </a:pPr>
            <a:r>
              <a:rPr lang="en-US" sz="1800" b="1" dirty="0" smtClean="0">
                <a:solidFill>
                  <a:srgbClr val="0097D0"/>
                </a:solidFill>
              </a:rPr>
              <a:t>Interactive Session </a:t>
            </a:r>
            <a:r>
              <a:rPr lang="en-US" sz="1800" dirty="0" smtClean="0">
                <a:solidFill>
                  <a:srgbClr val="74787C"/>
                </a:solidFill>
              </a:rPr>
              <a:t>(group discussion and hands-on portion)</a:t>
            </a:r>
          </a:p>
        </p:txBody>
      </p:sp>
      <p:sp>
        <p:nvSpPr>
          <p:cNvPr id="48" name="Rectangle 47"/>
          <p:cNvSpPr/>
          <p:nvPr/>
        </p:nvSpPr>
        <p:spPr>
          <a:xfrm>
            <a:off x="1340070" y="4772025"/>
            <a:ext cx="6096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spcBef>
                <a:spcPts val="600"/>
              </a:spcBef>
              <a:spcAft>
                <a:spcPts val="600"/>
              </a:spcAft>
              <a:buClr>
                <a:srgbClr val="FF0000"/>
              </a:buClr>
            </a:pPr>
            <a:r>
              <a:rPr lang="en-US" sz="1800" b="1" dirty="0" smtClean="0">
                <a:solidFill>
                  <a:srgbClr val="0097D0"/>
                </a:solidFill>
              </a:rPr>
              <a:t>Ask Questions </a:t>
            </a:r>
            <a:r>
              <a:rPr lang="en-US" sz="1800" dirty="0" smtClean="0">
                <a:solidFill>
                  <a:srgbClr val="74787C"/>
                </a:solidFill>
              </a:rPr>
              <a:t>(Chat, raise hand, or phone)</a:t>
            </a:r>
          </a:p>
        </p:txBody>
      </p:sp>
      <p:sp>
        <p:nvSpPr>
          <p:cNvPr id="49" name="Rectangle 48"/>
          <p:cNvSpPr/>
          <p:nvPr/>
        </p:nvSpPr>
        <p:spPr>
          <a:xfrm>
            <a:off x="1340070" y="5457825"/>
            <a:ext cx="6096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spcBef>
                <a:spcPts val="600"/>
              </a:spcBef>
              <a:spcAft>
                <a:spcPts val="600"/>
              </a:spcAft>
              <a:buClr>
                <a:srgbClr val="FF0000"/>
              </a:buClr>
            </a:pPr>
            <a:r>
              <a:rPr lang="en-US" sz="1800" i="1" dirty="0" smtClean="0">
                <a:solidFill>
                  <a:srgbClr val="74787C"/>
                </a:solidFill>
              </a:rPr>
              <a:t>Other agreements?</a:t>
            </a:r>
          </a:p>
        </p:txBody>
      </p:sp>
      <p:sp>
        <p:nvSpPr>
          <p:cNvPr id="50" name="Oval 49"/>
          <p:cNvSpPr/>
          <p:nvPr/>
        </p:nvSpPr>
        <p:spPr>
          <a:xfrm>
            <a:off x="1082675" y="5674137"/>
            <a:ext cx="136525" cy="136525"/>
          </a:xfrm>
          <a:prstGeom prst="ellipse">
            <a:avLst/>
          </a:prstGeom>
          <a:solidFill>
            <a:srgbClr val="0097D0"/>
          </a:solidFill>
          <a:ln w="38100">
            <a:solidFill>
              <a:srgbClr val="0097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97D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Cultural Dimensions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GlobeSmart</a:t>
            </a:r>
            <a:r>
              <a:rPr lang="en-US" baseline="30000" dirty="0" smtClean="0">
                <a:cs typeface="Arial" charset="0"/>
              </a:rPr>
              <a:t>®</a:t>
            </a:r>
            <a:r>
              <a:rPr lang="en-US" dirty="0" smtClean="0"/>
              <a:t> Cultural Dimensions</a:t>
            </a:r>
            <a:endParaRPr lang="en-US" dirty="0"/>
          </a:p>
        </p:txBody>
      </p:sp>
      <p:sp>
        <p:nvSpPr>
          <p:cNvPr id="4" name="AutoShape 3"/>
          <p:cNvSpPr>
            <a:spLocks noChangeArrowheads="1"/>
          </p:cNvSpPr>
          <p:nvPr/>
        </p:nvSpPr>
        <p:spPr bwMode="auto">
          <a:xfrm>
            <a:off x="1033860" y="1295400"/>
            <a:ext cx="8620919" cy="990599"/>
          </a:xfrm>
          <a:prstGeom prst="roundRect">
            <a:avLst>
              <a:gd name="adj" fmla="val 16667"/>
            </a:avLst>
          </a:prstGeom>
          <a:solidFill>
            <a:srgbClr val="F99837"/>
          </a:solidFill>
          <a:ln w="9525">
            <a:noFill/>
            <a:round/>
            <a:headEnd/>
            <a:tailEnd/>
          </a:ln>
          <a:effectLst/>
        </p:spPr>
        <p:txBody>
          <a:bodyPr anchor="ctr"/>
          <a:lstStyle/>
          <a:p>
            <a:pPr algn="ctr">
              <a:spcBef>
                <a:spcPct val="20000"/>
              </a:spcBef>
              <a:buClr>
                <a:srgbClr val="C78127"/>
              </a:buClr>
              <a:defRPr/>
            </a:pPr>
            <a:r>
              <a:rPr lang="en-US" sz="2400" b="0" dirty="0">
                <a:solidFill>
                  <a:schemeClr val="bg1"/>
                </a:solidFill>
                <a:latin typeface="Arial" pitchFamily="34" charset="0"/>
                <a:cs typeface="Arial" pitchFamily="34" charset="0"/>
              </a:rPr>
              <a:t>Aspects of culture that represent a range of work styles in a multicultural work environment</a:t>
            </a:r>
          </a:p>
        </p:txBody>
      </p:sp>
      <p:pic>
        <p:nvPicPr>
          <p:cNvPr id="6" name="Picture 2"/>
          <p:cNvPicPr>
            <a:picLocks noChangeAspect="1" noChangeArrowheads="1"/>
          </p:cNvPicPr>
          <p:nvPr/>
        </p:nvPicPr>
        <p:blipFill>
          <a:blip r:embed="rId3" cstate="print"/>
          <a:srcRect/>
          <a:stretch>
            <a:fillRect/>
          </a:stretch>
        </p:blipFill>
        <p:spPr bwMode="auto">
          <a:xfrm>
            <a:off x="0" y="2917502"/>
            <a:ext cx="10688638" cy="33785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ople running in desert at dusk, side view_Digital Vision-David De Lossy-Thinkstock.jpg"/>
          <p:cNvPicPr>
            <a:picLocks noChangeAspect="1"/>
          </p:cNvPicPr>
          <p:nvPr/>
        </p:nvPicPr>
        <p:blipFill>
          <a:blip r:embed="rId2" cstate="print"/>
          <a:stretch>
            <a:fillRect/>
          </a:stretch>
        </p:blipFill>
        <p:spPr>
          <a:xfrm>
            <a:off x="0" y="899218"/>
            <a:ext cx="10688638" cy="6663632"/>
          </a:xfrm>
          <a:prstGeom prst="rect">
            <a:avLst/>
          </a:prstGeom>
        </p:spPr>
      </p:pic>
      <p:sp>
        <p:nvSpPr>
          <p:cNvPr id="10242" name="Content Placeholder 1"/>
          <p:cNvSpPr>
            <a:spLocks noGrp="1"/>
          </p:cNvSpPr>
          <p:nvPr>
            <p:ph idx="1"/>
          </p:nvPr>
        </p:nvSpPr>
        <p:spPr>
          <a:xfrm>
            <a:off x="577175" y="1114424"/>
            <a:ext cx="9534288" cy="2971801"/>
          </a:xfrm>
          <a:prstGeom prst="roundRect">
            <a:avLst/>
          </a:prstGeom>
          <a:solidFill>
            <a:schemeClr val="lt1">
              <a:alpha val="75000"/>
            </a:schemeClr>
          </a:solidFill>
        </p:spPr>
        <p:style>
          <a:lnRef idx="2">
            <a:schemeClr val="accent2"/>
          </a:lnRef>
          <a:fillRef idx="1">
            <a:schemeClr val="lt1"/>
          </a:fillRef>
          <a:effectRef idx="0">
            <a:schemeClr val="accent2"/>
          </a:effectRef>
          <a:fontRef idx="minor">
            <a:schemeClr val="dk1"/>
          </a:fontRef>
        </p:style>
        <p:txBody>
          <a:bodyPr anchor="ctr"/>
          <a:lstStyle/>
          <a:p>
            <a:r>
              <a:rPr lang="en-US" sz="2000" dirty="0" smtClean="0"/>
              <a:t>Utilizing story and/or an example, “teach” the dimension assigned to you, as you would in a training session.</a:t>
            </a:r>
          </a:p>
          <a:p>
            <a:r>
              <a:rPr lang="en-US" sz="2000" dirty="0" smtClean="0"/>
              <a:t>After you finish, pause and consider how it went.  Share your thoughts on your </a:t>
            </a:r>
            <a:r>
              <a:rPr lang="en-US" sz="2000" dirty="0" err="1" smtClean="0"/>
              <a:t>teachback</a:t>
            </a:r>
            <a:r>
              <a:rPr lang="en-US" sz="2000" dirty="0" smtClean="0"/>
              <a:t>. </a:t>
            </a:r>
          </a:p>
          <a:p>
            <a:r>
              <a:rPr lang="en-US" sz="2000" dirty="0" smtClean="0"/>
              <a:t>Participants will also share their feedback with you.</a:t>
            </a:r>
          </a:p>
          <a:p>
            <a:r>
              <a:rPr lang="en-US" sz="2000" dirty="0" smtClean="0"/>
              <a:t>The facilitator will then add final comments.</a:t>
            </a:r>
          </a:p>
        </p:txBody>
      </p:sp>
      <p:sp>
        <p:nvSpPr>
          <p:cNvPr id="10243" name="Title 2"/>
          <p:cNvSpPr>
            <a:spLocks noGrp="1"/>
          </p:cNvSpPr>
          <p:nvPr>
            <p:ph type="title"/>
          </p:nvPr>
        </p:nvSpPr>
        <p:spPr/>
        <p:txBody>
          <a:bodyPr/>
          <a:lstStyle/>
          <a:p>
            <a:r>
              <a:rPr lang="en-US" dirty="0" smtClean="0"/>
              <a:t>Practice Session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Team Profile Debrief Practice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320715" y="2571382"/>
            <a:ext cx="9940378" cy="4235150"/>
          </a:xfrm>
        </p:spPr>
        <p:txBody>
          <a:bodyPr/>
          <a:lstStyle/>
          <a:p>
            <a:pPr>
              <a:spcBef>
                <a:spcPts val="1369"/>
              </a:spcBef>
            </a:pPr>
            <a:r>
              <a:rPr lang="en-US" dirty="0" smtClean="0"/>
              <a:t>Each participant will be assigned a unique team profile</a:t>
            </a:r>
          </a:p>
          <a:p>
            <a:pPr>
              <a:spcBef>
                <a:spcPts val="1369"/>
              </a:spcBef>
            </a:pPr>
            <a:r>
              <a:rPr lang="en-US" dirty="0" smtClean="0"/>
              <a:t>Other participants should role play that this is </a:t>
            </a:r>
            <a:r>
              <a:rPr lang="en-US" b="1" dirty="0" smtClean="0"/>
              <a:t>your team’s profile</a:t>
            </a:r>
          </a:p>
          <a:p>
            <a:pPr>
              <a:spcBef>
                <a:spcPts val="1369"/>
              </a:spcBef>
            </a:pPr>
            <a:r>
              <a:rPr lang="en-US" b="1" dirty="0" smtClean="0">
                <a:solidFill>
                  <a:srgbClr val="F99837"/>
                </a:solidFill>
              </a:rPr>
              <a:t>Please give an overall style analysis for the team</a:t>
            </a:r>
          </a:p>
          <a:p>
            <a:pPr>
              <a:spcBef>
                <a:spcPts val="1369"/>
              </a:spcBef>
            </a:pPr>
            <a:r>
              <a:rPr lang="en-US" b="1" dirty="0" smtClean="0">
                <a:solidFill>
                  <a:srgbClr val="F99837"/>
                </a:solidFill>
              </a:rPr>
              <a:t>Choose the two dimensions you find most interesting for the team and debrief them</a:t>
            </a:r>
          </a:p>
          <a:p>
            <a:pPr>
              <a:spcBef>
                <a:spcPts val="1369"/>
              </a:spcBef>
            </a:pPr>
            <a:r>
              <a:rPr lang="en-US" dirty="0" smtClean="0"/>
              <a:t>Answer questions from “team members” (other participants)</a:t>
            </a:r>
          </a:p>
          <a:p>
            <a:pPr>
              <a:spcBef>
                <a:spcPts val="1369"/>
              </a:spcBef>
            </a:pPr>
            <a:r>
              <a:rPr lang="en-US" dirty="0" smtClean="0"/>
              <a:t>Receive feedback from participants &amp; facilitator</a:t>
            </a:r>
          </a:p>
        </p:txBody>
      </p:sp>
      <p:sp>
        <p:nvSpPr>
          <p:cNvPr id="16385" name="Rectangle 2"/>
          <p:cNvSpPr>
            <a:spLocks noGrp="1" noChangeArrowheads="1"/>
          </p:cNvSpPr>
          <p:nvPr>
            <p:ph type="title"/>
          </p:nvPr>
        </p:nvSpPr>
        <p:spPr/>
        <p:txBody>
          <a:bodyPr/>
          <a:lstStyle/>
          <a:p>
            <a:pPr eaLnBrk="1" hangingPunct="1"/>
            <a:r>
              <a:rPr lang="en-US" dirty="0" smtClean="0">
                <a:ea typeface="ＭＳ Ｐゴシック" pitchFamily="34" charset="-128"/>
              </a:rPr>
              <a:t>Team Profile Debrief Process</a:t>
            </a:r>
          </a:p>
        </p:txBody>
      </p:sp>
      <p:sp>
        <p:nvSpPr>
          <p:cNvPr id="20" name="Striped Right Arrow 19"/>
          <p:cNvSpPr/>
          <p:nvPr/>
        </p:nvSpPr>
        <p:spPr bwMode="auto">
          <a:xfrm>
            <a:off x="641370" y="1260503"/>
            <a:ext cx="9085243" cy="907532"/>
          </a:xfrm>
          <a:prstGeom prst="stripedRightArrow">
            <a:avLst/>
          </a:prstGeom>
          <a:solidFill>
            <a:schemeClr val="accent2"/>
          </a:solidFill>
          <a:ln w="9525" cap="flat" cmpd="sng" algn="ctr">
            <a:noFill/>
            <a:prstDash val="solid"/>
            <a:round/>
            <a:headEnd type="none" w="med" len="med"/>
            <a:tailEnd type="none" w="med" len="med"/>
          </a:ln>
          <a:effectLst/>
        </p:spPr>
        <p:txBody>
          <a:bodyPr vert="horz" wrap="square" lIns="104287" tIns="52144" rIns="104287" bIns="52144" numCol="1" rtlCol="0" anchor="t" anchorCtr="0" compatLnSpc="1">
            <a:prstTxWarp prst="textNoShape">
              <a:avLst/>
            </a:prstTxWarp>
          </a:bodyPr>
          <a:lstStyle/>
          <a:p>
            <a:pPr marL="124928" indent="-124928" algn="ctr" defTabSz="1042873">
              <a:spcBef>
                <a:spcPts val="684"/>
              </a:spcBef>
            </a:pPr>
            <a:endParaRPr lang="en-US" sz="1600" b="1" dirty="0" smtClean="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1009&quot;&gt;&lt;property id=&quot;20148&quot; value=&quot;5&quot;/&gt;&lt;property id=&quot;20300&quot; value=&quot;Slide 4 - &amp;quot;Working Agreements&amp;quot;&quot;/&gt;&lt;property id=&quot;20307&quot; value=&quot;581&quot;/&gt;&lt;/object&gt;&lt;object type=&quot;3&quot; unique_id=&quot;11014&quot;&gt;&lt;property id=&quot;20148&quot; value=&quot;5&quot;/&gt;&lt;property id=&quot;20300&quot; value=&quot;Slide 26&quot;/&gt;&lt;property id=&quot;20307&quot; value=&quot;586&quot;/&gt;&lt;/object&gt;&lt;object type=&quot;3&quot; unique_id=&quot;11015&quot;&gt;&lt;property id=&quot;20148&quot; value=&quot;5&quot;/&gt;&lt;property id=&quot;20300&quot; value=&quot;Slide 27 - &amp;quot;How We View Each Other&amp;quot;&quot;/&gt;&lt;property id=&quot;20307&quot; value=&quot;587&quot;/&gt;&lt;/object&gt;&lt;object type=&quot;3&quot; unique_id=&quot;11017&quot;&gt;&lt;property id=&quot;20148&quot; value=&quot;5&quot;/&gt;&lt;property id=&quot;20300&quot; value=&quot;Slide 28 - &amp;quot;The Lens of Culture&amp;quot;&quot;/&gt;&lt;property id=&quot;20307&quot; value=&quot;589&quot;/&gt;&lt;/object&gt;&lt;object type=&quot;3&quot; unique_id=&quot;11020&quot;&gt;&lt;property id=&quot;20148&quot; value=&quot;5&quot;/&gt;&lt;property id=&quot;20300&quot; value=&quot;Slide 29 - &amp;quot;Key Factors For Our Behavior&amp;quot;&quot;/&gt;&lt;property id=&quot;20307&quot; value=&quot;592&quot;/&gt;&lt;/object&gt;&lt;object type=&quot;3&quot; unique_id=&quot;11026&quot;&gt;&lt;property id=&quot;20148&quot; value=&quot;5&quot;/&gt;&lt;property id=&quot;20300&quot; value=&quot;Slide 30 - &amp;quot;How to Use the GlobeSmart® Profile&amp;quot;&quot;/&gt;&lt;property id=&quot;20307&quot; value=&quot;598&quot;/&gt;&lt;/object&gt;&lt;object type=&quot;3&quot; unique_id=&quot;11027&quot;&gt;&lt;property id=&quot;20148&quot; value=&quot;5&quot;/&gt;&lt;property id=&quot;20300&quot; value=&quot;Slide 6 - &amp;quot;GlobeSmart® Cultural Dimensions&amp;quot;&quot;/&gt;&lt;property id=&quot;20307&quot; value=&quot;599&quot;/&gt;&lt;/object&gt;&lt;object type=&quot;3&quot; unique_id=&quot;16211&quot;&gt;&lt;property id=&quot;20148&quot; value=&quot;5&quot;/&gt;&lt;property id=&quot;20300&quot; value=&quot;Slide 2 - &amp;quot;Overview of Session&amp;quot;&quot;/&gt;&lt;property id=&quot;20307&quot; value=&quot;733&quot;/&gt;&lt;/object&gt;&lt;object type=&quot;3&quot; unique_id=&quot;16212&quot;&gt;&lt;property id=&quot;20148&quot; value=&quot;5&quot;/&gt;&lt;property id=&quot;20300&quot; value=&quot;Slide 5&quot;/&gt;&lt;property id=&quot;20307&quot; value=&quot;734&quot;/&gt;&lt;/object&gt;&lt;object type=&quot;3&quot; unique_id=&quot;16219&quot;&gt;&lt;property id=&quot;20148&quot; value=&quot;5&quot;/&gt;&lt;property id=&quot;20300&quot; value=&quot;Slide 31 - &amp;quot;Country Profiles Available on GlobeSmart&amp;#x0D;&amp;#x0A;Information About the Sources for the Profiles&amp;quot;&quot;/&gt;&lt;property id=&quot;20307&quot; value=&quot;743&quot;/&gt;&lt;/object&gt;&lt;object type=&quot;3&quot; unique_id=&quot;16953&quot;&gt;&lt;property id=&quot;20148&quot; value=&quot;5&quot;/&gt;&lt;property id=&quot;20300&quot; value=&quot;Slide 3 - &amp;quot;Introductions&amp;quot;&quot;/&gt;&lt;property id=&quot;20307&quot; value=&quot;790&quot;/&gt;&lt;/object&gt;&lt;object type=&quot;3&quot; unique_id=&quot;16955&quot;&gt;&lt;property id=&quot;20148&quot; value=&quot;5&quot;/&gt;&lt;property id=&quot;20300&quot; value=&quot;Slide 19&quot;/&gt;&lt;property id=&quot;20307&quot; value=&quot;792&quot;/&gt;&lt;/object&gt;&lt;object type=&quot;3&quot; unique_id=&quot;17639&quot;&gt;&lt;property id=&quot;20148&quot; value=&quot;5&quot;/&gt;&lt;property id=&quot;20300&quot; value=&quot;Slide 20 - &amp;quot;Recap of This First Session &amp;amp; Homework&amp;quot;&quot;/&gt;&lt;property id=&quot;20307&quot; value=&quot;795&quot;/&gt;&lt;/object&gt;&lt;object type=&quot;3&quot; unique_id=&quot;17640&quot;&gt;&lt;property id=&quot;20148&quot; value=&quot;5&quot;/&gt;&lt;property id=&quot;20300&quot; value=&quot;Slide 21 - &amp;quot;About Aperian Global&amp;quot;&quot;/&gt;&lt;property id=&quot;20307&quot; value=&quot;793&quot;/&gt;&lt;/object&gt;&lt;object type=&quot;3&quot; unique_id=&quot;17641&quot;&gt;&lt;property id=&quot;20148&quot; value=&quot;5&quot;/&gt;&lt;property id=&quot;20300&quot; value=&quot;Slide 25 - &amp;quot;Thank You&amp;quot;&quot;/&gt;&lt;property id=&quot;20307&quot; value=&quot;794&quot;/&gt;&lt;/object&gt;&lt;object type=&quot;3&quot; unique_id=&quot;17938&quot;&gt;&lt;property id=&quot;20148&quot; value=&quot;5&quot;/&gt;&lt;property id=&quot;20300&quot; value=&quot;Slide 7 - &amp;quot;Practice Session&amp;quot;&quot;/&gt;&lt;property id=&quot;20307&quot; value=&quot;800&quot;/&gt;&lt;/object&gt;&lt;object type=&quot;3&quot; unique_id=&quot;19128&quot;&gt;&lt;property id=&quot;20148&quot; value=&quot;5&quot;/&gt;&lt;property id=&quot;20300&quot; value=&quot;Slide 8&quot;/&gt;&lt;property id=&quot;20307&quot; value=&quot;828&quot;/&gt;&lt;/object&gt;&lt;object type=&quot;3&quot; unique_id=&quot;19129&quot;&gt;&lt;property id=&quot;20148&quot; value=&quot;5&quot;/&gt;&lt;property id=&quot;20300&quot; value=&quot;Slide 9 - &amp;quot;Team Profile Debrief Process&amp;quot;&quot;/&gt;&lt;property id=&quot;20307&quot; value=&quot;829&quot;/&gt;&lt;/object&gt;&lt;object type=&quot;3&quot; unique_id=&quot;19130&quot;&gt;&lt;property id=&quot;20148&quot; value=&quot;5&quot;/&gt;&lt;property id=&quot;20300&quot; value=&quot;Slide 10 - &amp;quot;Team Profile 1&amp;quot;&quot;/&gt;&lt;property id=&quot;20307&quot; value=&quot;830&quot;/&gt;&lt;/object&gt;&lt;object type=&quot;3&quot; unique_id=&quot;19131&quot;&gt;&lt;property id=&quot;20148&quot; value=&quot;5&quot;/&gt;&lt;property id=&quot;20300&quot; value=&quot;Slide 11 - &amp;quot;Profile Team Debrief:&amp;#x0D;&amp;#x0A;Sample Discussion Points for Teams&amp;quot;&quot;/&gt;&lt;property id=&quot;20307&quot; value=&quot;840&quot;/&gt;&lt;/object&gt;&lt;object type=&quot;3&quot; unique_id=&quot;19132&quot;&gt;&lt;property id=&quot;20148&quot; value=&quot;5&quot;/&gt;&lt;property id=&quot;20300&quot; value=&quot;Slide 12 - &amp;quot;Team Profile 2&amp;quot;&quot;/&gt;&lt;property id=&quot;20307&quot; value=&quot;831&quot;/&gt;&lt;/object&gt;&lt;object type=&quot;3&quot; unique_id=&quot;19133&quot;&gt;&lt;property id=&quot;20148&quot; value=&quot;5&quot;/&gt;&lt;property id=&quot;20300&quot; value=&quot;Slide 13 - &amp;quot;Team Profile 3&amp;quot;&quot;/&gt;&lt;property id=&quot;20307&quot; value=&quot;832&quot;/&gt;&lt;/object&gt;&lt;object type=&quot;3&quot; unique_id=&quot;19134&quot;&gt;&lt;property id=&quot;20148&quot; value=&quot;5&quot;/&gt;&lt;property id=&quot;20300&quot; value=&quot;Slide 14&quot;/&gt;&lt;property id=&quot;20307&quot; value=&quot;841&quot;/&gt;&lt;/object&gt;&lt;object type=&quot;3&quot; unique_id=&quot;19135&quot;&gt;&lt;property id=&quot;20148&quot; value=&quot;5&quot;/&gt;&lt;property id=&quot;20300&quot; value=&quot;Slide 15 - &amp;quot;Q&amp;amp;A Brainstorm&amp;quot;&quot;/&gt;&lt;property id=&quot;20307&quot; value=&quot;842&quot;/&gt;&lt;/object&gt;&lt;object type=&quot;3&quot; unique_id=&quot;19136&quot;&gt;&lt;property id=&quot;20148&quot; value=&quot;5&quot;/&gt;&lt;property id=&quot;20300&quot; value=&quot;Slide 16&quot;/&gt;&lt;property id=&quot;20307&quot; value=&quot;843&quot;/&gt;&lt;/object&gt;&lt;object type=&quot;3&quot; unique_id=&quot;19137&quot;&gt;&lt;property id=&quot;20148&quot; value=&quot;5&quot;/&gt;&lt;property id=&quot;20300&quot; value=&quot;Slide 17 - &amp;quot;Development Action Planning&amp;quot;&quot;/&gt;&lt;property id=&quot;20307&quot; value=&quot;844&quot;/&gt;&lt;/object&gt;&lt;object type=&quot;3&quot; unique_id=&quot;19138&quot;&gt;&lt;property id=&quot;20148&quot; value=&quot;5&quot;/&gt;&lt;property id=&quot;20300&quot; value=&quot;Slide 18 - &amp;quot;GlobeSmart Team Profile&amp;quot;&quot;/&gt;&lt;property id=&quot;20307&quot; value=&quot;845&quot;/&gt;&lt;/object&gt;&lt;object type=&quot;3&quot; unique_id=&quot;19279&quot;&gt;&lt;property id=&quot;20148&quot; value=&quot;5&quot;/&gt;&lt;property id=&quot;20300&quot; value=&quot;Slide 1 - &amp;quot;GlobeSmart® Profile&amp;quot;&quot;/&gt;&lt;property id=&quot;20307&quot; value=&quot;846&quot;/&gt;&lt;/object&gt;&lt;object type=&quot;3&quot; unique_id=&quot;19280&quot;&gt;&lt;property id=&quot;20148&quot; value=&quot;5&quot;/&gt;&lt;property id=&quot;20300&quot; value=&quot;Slide 32 - &amp;quot;Key Dimensions of Culture&amp;quot;&quot;/&gt;&lt;property id=&quot;20307&quot; value=&quot;847&quot;/&gt;&lt;/object&gt;&lt;object type=&quot;3&quot; unique_id=&quot;19281&quot;&gt;&lt;property id=&quot;20148&quot; value=&quot;5&quot;/&gt;&lt;property id=&quot;20300&quot; value=&quot;Slide 33 - &amp;quot;Key Dimensions of Culture&amp;quot;&quot;/&gt;&lt;property id=&quot;20307&quot; value=&quot;848&quot;/&gt;&lt;/object&gt;&lt;object type=&quot;3&quot; unique_id=&quot;19282&quot;&gt;&lt;property id=&quot;20148&quot; value=&quot;5&quot;/&gt;&lt;property id=&quot;20300&quot; value=&quot;Slide 34 - &amp;quot;Key Dimensions of Culture&amp;quot;&quot;/&gt;&lt;property id=&quot;20307&quot; value=&quot;849&quot;/&gt;&lt;/object&gt;&lt;object type=&quot;3&quot; unique_id=&quot;19382&quot;&gt;&lt;property id=&quot;20148&quot; value=&quot;5&quot;/&gt;&lt;property id=&quot;20300&quot; value=&quot;Slide 22 - &amp;quot;Adding Certifications to LinkedIn &amp;quot;&quot;/&gt;&lt;property id=&quot;20307&quot; value=&quot;850&quot;/&gt;&lt;/object&gt;&lt;object type=&quot;3&quot; unique_id=&quot;19383&quot;&gt;&lt;property id=&quot;20148&quot; value=&quot;5&quot;/&gt;&lt;property id=&quot;20300&quot; value=&quot;Slide 23 - &amp;quot;Join the Certification LinkedIn Group(s)&amp;quot;&quot;/&gt;&lt;property id=&quot;20307&quot; value=&quot;851&quot;/&gt;&lt;/object&gt;&lt;object type=&quot;3&quot; unique_id=&quot;19384&quot;&gt;&lt;property id=&quot;20148&quot; value=&quot;5&quot;/&gt;&lt;property id=&quot;20300&quot; value=&quot;Slide 24 - &amp;quot;Adjusting LinkedIn Group Settings&amp;quot;&quot;/&gt;&lt;property id=&quot;20307&quot; value=&quot;852&quot;/&gt;&lt;/object&gt;&lt;/object&gt;&lt;/object&gt;&lt;/database&gt;"/>
  <p:tag name="SECTOMILLISECCONVERTED" val="1"/>
</p:tagLst>
</file>

<file path=ppt/theme/theme1.xml><?xml version="1.0" encoding="utf-8"?>
<a:theme xmlns:a="http://schemas.openxmlformats.org/drawingml/2006/main" name="LN-STYLEGUIDE-PPT-110810-A4-TEMPLATE">
  <a:themeElements>
    <a:clrScheme name="">
      <a:dk1>
        <a:srgbClr val="000000"/>
      </a:dk1>
      <a:lt1>
        <a:srgbClr val="FFFFFF"/>
      </a:lt1>
      <a:dk2>
        <a:srgbClr val="B50025"/>
      </a:dk2>
      <a:lt2>
        <a:srgbClr val="FAF700"/>
      </a:lt2>
      <a:accent1>
        <a:srgbClr val="79C1ED"/>
      </a:accent1>
      <a:accent2>
        <a:srgbClr val="0081D2"/>
      </a:accent2>
      <a:accent3>
        <a:srgbClr val="FFFFFF"/>
      </a:accent3>
      <a:accent4>
        <a:srgbClr val="000000"/>
      </a:accent4>
      <a:accent5>
        <a:srgbClr val="BEDDF4"/>
      </a:accent5>
      <a:accent6>
        <a:srgbClr val="0074BE"/>
      </a:accent6>
      <a:hlink>
        <a:srgbClr val="7CB01D"/>
      </a:hlink>
      <a:folHlink>
        <a:srgbClr val="BD90BB"/>
      </a:folHlink>
    </a:clrScheme>
    <a:fontScheme name="Bekaert_2_lichteversie">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Bekaert_2_lichteversie 1">
        <a:dk1>
          <a:srgbClr val="000000"/>
        </a:dk1>
        <a:lt1>
          <a:srgbClr val="FFFFFF"/>
        </a:lt1>
        <a:dk2>
          <a:srgbClr val="B50025"/>
        </a:dk2>
        <a:lt2>
          <a:srgbClr val="FAF700"/>
        </a:lt2>
        <a:accent1>
          <a:srgbClr val="2D8BC2"/>
        </a:accent1>
        <a:accent2>
          <a:srgbClr val="79C1ED"/>
        </a:accent2>
        <a:accent3>
          <a:srgbClr val="FFFFFF"/>
        </a:accent3>
        <a:accent4>
          <a:srgbClr val="000000"/>
        </a:accent4>
        <a:accent5>
          <a:srgbClr val="ADC4DD"/>
        </a:accent5>
        <a:accent6>
          <a:srgbClr val="6DAFD7"/>
        </a:accent6>
        <a:hlink>
          <a:srgbClr val="7CB01D"/>
        </a:hlink>
        <a:folHlink>
          <a:srgbClr val="BD90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LN-STYLEGUIDE-PPT-110810-A4-TEMPLATE</Template>
  <TotalTime>5332</TotalTime>
  <Words>1810</Words>
  <Application>Microsoft Office PowerPoint</Application>
  <PresentationFormat>Custom</PresentationFormat>
  <Paragraphs>271</Paragraphs>
  <Slides>34</Slides>
  <Notes>13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LN-STYLEGUIDE-PPT-110810-A4-TEMPLATE</vt:lpstr>
      <vt:lpstr>GlobeSmart® Profile</vt:lpstr>
      <vt:lpstr>Overview of Session</vt:lpstr>
      <vt:lpstr>Introductions</vt:lpstr>
      <vt:lpstr>Working Agreements</vt:lpstr>
      <vt:lpstr>Slide 5</vt:lpstr>
      <vt:lpstr>GlobeSmart® Cultural Dimensions</vt:lpstr>
      <vt:lpstr>Practice Session</vt:lpstr>
      <vt:lpstr>Slide 8</vt:lpstr>
      <vt:lpstr>Team Profile Debrief Process</vt:lpstr>
      <vt:lpstr>Team Profile 1</vt:lpstr>
      <vt:lpstr>Profile Team Debrief: Sample Discussion Points for Teams</vt:lpstr>
      <vt:lpstr>Team Profile 2</vt:lpstr>
      <vt:lpstr>Team Profile 3</vt:lpstr>
      <vt:lpstr>Slide 14</vt:lpstr>
      <vt:lpstr>Q&amp;A Brainstorm</vt:lpstr>
      <vt:lpstr>Slide 16</vt:lpstr>
      <vt:lpstr>Development Action Planning</vt:lpstr>
      <vt:lpstr>GlobeSmart Team Profile</vt:lpstr>
      <vt:lpstr>Slide 19</vt:lpstr>
      <vt:lpstr>Recap of This First Session &amp; Homework</vt:lpstr>
      <vt:lpstr>About Aperian Global</vt:lpstr>
      <vt:lpstr>Adding Certifications to LinkedIn </vt:lpstr>
      <vt:lpstr>Join the Certification LinkedIn Group(s)</vt:lpstr>
      <vt:lpstr>Adjusting LinkedIn Group Settings</vt:lpstr>
      <vt:lpstr>Thank You</vt:lpstr>
      <vt:lpstr>Slide 26</vt:lpstr>
      <vt:lpstr>How We View Each Other</vt:lpstr>
      <vt:lpstr>The Lens of Culture</vt:lpstr>
      <vt:lpstr>Key Factors For Our Behavior</vt:lpstr>
      <vt:lpstr>How to Use the GlobeSmart® Profile</vt:lpstr>
      <vt:lpstr>Country Profiles Available on GlobeSmart Information About the Sources for the Profiles</vt:lpstr>
      <vt:lpstr>Key Dimensions of Culture</vt:lpstr>
      <vt:lpstr>Key Dimensions of Culture</vt:lpstr>
      <vt:lpstr>Key Dimensions of Culture</vt:lpstr>
    </vt:vector>
  </TitlesOfParts>
  <Company>Bekaert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NAVIGATOR Course Name Here</dc:title>
  <dc:creator>Lotta-Work Desktop</dc:creator>
  <cp:lastModifiedBy>agreco</cp:lastModifiedBy>
  <cp:revision>384</cp:revision>
  <dcterms:created xsi:type="dcterms:W3CDTF">2010-11-10T16:37:26Z</dcterms:created>
  <dcterms:modified xsi:type="dcterms:W3CDTF">2014-05-13T12:41:41Z</dcterms:modified>
</cp:coreProperties>
</file>